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0"/>
  </p:notesMasterIdLst>
  <p:sldIdLst>
    <p:sldId id="256" r:id="rId2"/>
    <p:sldId id="262" r:id="rId3"/>
    <p:sldId id="257" r:id="rId4"/>
    <p:sldId id="259" r:id="rId5"/>
    <p:sldId id="264" r:id="rId6"/>
    <p:sldId id="266" r:id="rId7"/>
    <p:sldId id="263" r:id="rId8"/>
    <p:sldId id="261" r:id="rId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C2E1"/>
    <a:srgbClr val="0085D0"/>
    <a:srgbClr val="005D8B"/>
    <a:srgbClr val="004690"/>
    <a:srgbClr val="FF8C00"/>
    <a:srgbClr val="2234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p:cViewPr varScale="1">
        <p:scale>
          <a:sx n="156" d="100"/>
          <a:sy n="156" d="100"/>
        </p:scale>
        <p:origin x="808"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2273819063344828"/>
          <c:y val="0.10005196181905714"/>
          <c:w val="0.71593322068157306"/>
          <c:h val="0.73411229770766206"/>
        </c:manualLayout>
      </c:layout>
      <c:barChart>
        <c:barDir val="bar"/>
        <c:grouping val="clustered"/>
        <c:varyColors val="0"/>
        <c:ser>
          <c:idx val="0"/>
          <c:order val="0"/>
          <c:tx>
            <c:strRef>
              <c:f>Sheet1!$B$1</c:f>
              <c:strCache>
                <c:ptCount val="1"/>
                <c:pt idx="0">
                  <c:v>销售额</c:v>
                </c:pt>
              </c:strCache>
            </c:strRef>
          </c:tx>
          <c:spPr>
            <a:solidFill>
              <a:srgbClr val="0085D0"/>
            </a:solidFill>
          </c:spPr>
          <c:invertIfNegative val="0"/>
          <c:dPt>
            <c:idx val="0"/>
            <c:invertIfNegative val="0"/>
            <c:bubble3D val="0"/>
            <c:spPr>
              <a:solidFill>
                <a:srgbClr val="59C2E1"/>
              </a:solidFill>
            </c:spPr>
            <c:extLst>
              <c:ext xmlns:c16="http://schemas.microsoft.com/office/drawing/2014/chart" uri="{C3380CC4-5D6E-409C-BE32-E72D297353CC}">
                <c16:uniqueId val="{00000001-73E3-EE41-AE45-FE9186F4EF7A}"/>
              </c:ext>
            </c:extLst>
          </c:dPt>
          <c:dPt>
            <c:idx val="1"/>
            <c:invertIfNegative val="0"/>
            <c:bubble3D val="0"/>
            <c:extLst>
              <c:ext xmlns:c16="http://schemas.microsoft.com/office/drawing/2014/chart" uri="{C3380CC4-5D6E-409C-BE32-E72D297353CC}">
                <c16:uniqueId val="{00000002-73E3-EE41-AE45-FE9186F4EF7A}"/>
              </c:ext>
            </c:extLst>
          </c:dPt>
          <c:dPt>
            <c:idx val="2"/>
            <c:invertIfNegative val="0"/>
            <c:bubble3D val="0"/>
            <c:spPr>
              <a:solidFill>
                <a:srgbClr val="004690"/>
              </a:solidFill>
            </c:spPr>
            <c:extLst>
              <c:ext xmlns:c16="http://schemas.microsoft.com/office/drawing/2014/chart" uri="{C3380CC4-5D6E-409C-BE32-E72D297353CC}">
                <c16:uniqueId val="{00000004-73E3-EE41-AE45-FE9186F4EF7A}"/>
              </c:ext>
            </c:extLst>
          </c:dPt>
          <c:cat>
            <c:numRef>
              <c:f>Sheet1!$A$2:$A$4</c:f>
              <c:numCache>
                <c:formatCode>General</c:formatCode>
                <c:ptCount val="3"/>
                <c:pt idx="0">
                  <c:v>2015</c:v>
                </c:pt>
                <c:pt idx="1">
                  <c:v>2016</c:v>
                </c:pt>
                <c:pt idx="2">
                  <c:v>2017</c:v>
                </c:pt>
              </c:numCache>
            </c:numRef>
          </c:cat>
          <c:val>
            <c:numRef>
              <c:f>Sheet1!$B$2:$B$4</c:f>
              <c:numCache>
                <c:formatCode>General</c:formatCode>
                <c:ptCount val="3"/>
                <c:pt idx="0">
                  <c:v>13</c:v>
                </c:pt>
                <c:pt idx="1">
                  <c:v>18</c:v>
                </c:pt>
                <c:pt idx="2">
                  <c:v>28</c:v>
                </c:pt>
              </c:numCache>
            </c:numRef>
          </c:val>
          <c:extLst>
            <c:ext xmlns:c16="http://schemas.microsoft.com/office/drawing/2014/chart" uri="{C3380CC4-5D6E-409C-BE32-E72D297353CC}">
              <c16:uniqueId val="{00000005-73E3-EE41-AE45-FE9186F4EF7A}"/>
            </c:ext>
          </c:extLst>
        </c:ser>
        <c:dLbls>
          <c:showLegendKey val="0"/>
          <c:showVal val="0"/>
          <c:showCatName val="0"/>
          <c:showSerName val="0"/>
          <c:showPercent val="0"/>
          <c:showBubbleSize val="0"/>
        </c:dLbls>
        <c:gapWidth val="100"/>
        <c:axId val="146095616"/>
        <c:axId val="57093504"/>
      </c:barChart>
      <c:valAx>
        <c:axId val="57093504"/>
        <c:scaling>
          <c:orientation val="minMax"/>
        </c:scaling>
        <c:delete val="0"/>
        <c:axPos val="b"/>
        <c:majorGridlines>
          <c:spPr>
            <a:ln>
              <a:noFill/>
            </a:ln>
          </c:spPr>
        </c:majorGridlines>
        <c:numFmt formatCode="General" sourceLinked="1"/>
        <c:majorTickMark val="out"/>
        <c:minorTickMark val="none"/>
        <c:tickLblPos val="nextTo"/>
        <c:txPr>
          <a:bodyPr/>
          <a:lstStyle/>
          <a:p>
            <a:pPr>
              <a:defRPr sz="1000" baseline="0">
                <a:solidFill>
                  <a:schemeClr val="tx1">
                    <a:lumMod val="75000"/>
                    <a:lumOff val="25000"/>
                  </a:schemeClr>
                </a:solidFill>
                <a:latin typeface="苹方 常规" pitchFamily="34" charset="-122"/>
                <a:ea typeface="苹方 常规" pitchFamily="34" charset="-122"/>
              </a:defRPr>
            </a:pPr>
            <a:endParaRPr lang="zh-CN"/>
          </a:p>
        </c:txPr>
        <c:crossAx val="146095616"/>
        <c:crosses val="autoZero"/>
        <c:crossBetween val="between"/>
      </c:valAx>
      <c:catAx>
        <c:axId val="146095616"/>
        <c:scaling>
          <c:orientation val="minMax"/>
        </c:scaling>
        <c:delete val="0"/>
        <c:axPos val="l"/>
        <c:numFmt formatCode="General" sourceLinked="1"/>
        <c:majorTickMark val="out"/>
        <c:minorTickMark val="none"/>
        <c:tickLblPos val="nextTo"/>
        <c:txPr>
          <a:bodyPr/>
          <a:lstStyle/>
          <a:p>
            <a:pPr>
              <a:defRPr sz="1000" baseline="0">
                <a:solidFill>
                  <a:schemeClr val="tx1">
                    <a:lumMod val="75000"/>
                    <a:lumOff val="25000"/>
                  </a:schemeClr>
                </a:solidFill>
                <a:latin typeface="苹方 常规" pitchFamily="34" charset="-122"/>
                <a:ea typeface="苹方 常规" pitchFamily="34" charset="-122"/>
              </a:defRPr>
            </a:pPr>
            <a:endParaRPr lang="zh-CN"/>
          </a:p>
        </c:txPr>
        <c:crossAx val="57093504"/>
        <c:crosses val="autoZero"/>
        <c:auto val="1"/>
        <c:lblAlgn val="ctr"/>
        <c:lblOffset val="100"/>
        <c:noMultiLvlLbl val="0"/>
      </c:catAx>
    </c:plotArea>
    <c:legend>
      <c:legendPos val="b"/>
      <c:layout>
        <c:manualLayout>
          <c:xMode val="edge"/>
          <c:yMode val="edge"/>
          <c:x val="0.87211621336470369"/>
          <c:y val="0.40418303195069827"/>
          <c:w val="0.10062671074763292"/>
          <c:h val="0.53875631465784846"/>
        </c:manualLayout>
      </c:layout>
      <c:overlay val="0"/>
      <c:txPr>
        <a:bodyPr/>
        <a:lstStyle/>
        <a:p>
          <a:pPr>
            <a:defRPr sz="1000">
              <a:solidFill>
                <a:schemeClr val="tx1">
                  <a:lumMod val="75000"/>
                  <a:lumOff val="25000"/>
                </a:schemeClr>
              </a:solidFill>
              <a:latin typeface="苹方 常规" pitchFamily="34" charset="-122"/>
              <a:ea typeface="苹方 常规" pitchFamily="34" charset="-122"/>
            </a:defRPr>
          </a:pPr>
          <a:endParaRPr lang="zh-CN"/>
        </a:p>
      </c:txPr>
    </c:legend>
    <c:plotVisOnly val="1"/>
    <c:dispBlanksAs val="gap"/>
    <c:showDLblsOverMax val="0"/>
  </c:chart>
  <c:txPr>
    <a:bodyPr/>
    <a:lstStyle/>
    <a:p>
      <a:pPr>
        <a:defRPr sz="1800">
          <a:solidFill>
            <a:schemeClr val="tx1">
              <a:lumMod val="50000"/>
              <a:lumOff val="50000"/>
            </a:schemeClr>
          </a:solidFill>
          <a:latin typeface="苹方 细体" pitchFamily="34" charset="-122"/>
          <a:ea typeface="苹方 细体"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9F8069-F3C9-4AB8-8CA7-A940D34EE9B4}" type="datetimeFigureOut">
              <a:rPr lang="zh-CN" altLang="en-US" smtClean="0"/>
              <a:t>2021/2/2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7A9183-543F-413F-ABA2-2C982580B966}" type="slidenum">
              <a:rPr lang="zh-CN" altLang="en-US" smtClean="0"/>
              <a:t>‹#›</a:t>
            </a:fld>
            <a:endParaRPr lang="zh-CN" altLang="en-US"/>
          </a:p>
        </p:txBody>
      </p:sp>
    </p:spTree>
    <p:extLst>
      <p:ext uri="{BB962C8B-B14F-4D97-AF65-F5344CB8AC3E}">
        <p14:creationId xmlns:p14="http://schemas.microsoft.com/office/powerpoint/2010/main" val="4026252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FBEA6B-5061-480A-80B1-849630A32103}" type="slidenum">
              <a:rPr lang="zh-CN" altLang="en-US" smtClean="0"/>
              <a:t>7</a:t>
            </a:fld>
            <a:endParaRPr lang="zh-CN" altLang="en-US"/>
          </a:p>
        </p:txBody>
      </p:sp>
    </p:spTree>
    <p:extLst>
      <p:ext uri="{BB962C8B-B14F-4D97-AF65-F5344CB8AC3E}">
        <p14:creationId xmlns:p14="http://schemas.microsoft.com/office/powerpoint/2010/main" val="39152915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内容页1">
    <p:spTree>
      <p:nvGrpSpPr>
        <p:cNvPr id="1" name=""/>
        <p:cNvGrpSpPr/>
        <p:nvPr/>
      </p:nvGrpSpPr>
      <p:grpSpPr>
        <a:xfrm>
          <a:off x="0" y="0"/>
          <a:ext cx="0" cy="0"/>
          <a:chOff x="0" y="0"/>
          <a:chExt cx="0" cy="0"/>
        </a:xfrm>
      </p:grpSpPr>
      <p:sp>
        <p:nvSpPr>
          <p:cNvPr id="2" name="矩形 1"/>
          <p:cNvSpPr/>
          <p:nvPr userDrawn="1"/>
        </p:nvSpPr>
        <p:spPr>
          <a:xfrm>
            <a:off x="1" y="0"/>
            <a:ext cx="9143998" cy="699542"/>
          </a:xfrm>
          <a:prstGeom prst="rect">
            <a:avLst/>
          </a:prstGeom>
          <a:solidFill>
            <a:srgbClr val="223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4" descr="C:\Users\Daisy\Desktop\003.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12888" y="78563"/>
            <a:ext cx="1262768" cy="5299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userDrawn="1"/>
        </p:nvSpPr>
        <p:spPr>
          <a:xfrm>
            <a:off x="5652120" y="190872"/>
            <a:ext cx="3240360" cy="338554"/>
          </a:xfrm>
          <a:prstGeom prst="rect">
            <a:avLst/>
          </a:prstGeom>
          <a:noFill/>
        </p:spPr>
        <p:txBody>
          <a:bodyPr wrap="square" rtlCol="0">
            <a:spAutoFit/>
          </a:bodyPr>
          <a:lstStyle/>
          <a:p>
            <a:pPr algn="r"/>
            <a:r>
              <a:rPr lang="en-US" altLang="zh-CN" sz="800" dirty="0">
                <a:solidFill>
                  <a:srgbClr val="FF8C00"/>
                </a:solidFill>
                <a:latin typeface="Liberation Sans" pitchFamily="34" charset="0"/>
                <a:ea typeface="苹方 中等" pitchFamily="34" charset="-122"/>
              </a:rPr>
              <a:t>Westlake University</a:t>
            </a:r>
          </a:p>
          <a:p>
            <a:pPr algn="r"/>
            <a:r>
              <a:rPr lang="en-US" altLang="zh-CN" sz="800" dirty="0">
                <a:solidFill>
                  <a:schemeClr val="bg1"/>
                </a:solidFill>
                <a:latin typeface="Liberation Sans" pitchFamily="34" charset="0"/>
                <a:ea typeface="苹方 中等" pitchFamily="34" charset="-122"/>
              </a:rPr>
              <a:t>Meeting Presentation Contents</a:t>
            </a:r>
            <a:endParaRPr lang="zh-CN" altLang="en-US" sz="800" dirty="0">
              <a:solidFill>
                <a:schemeClr val="bg1"/>
              </a:solidFill>
              <a:latin typeface="Liberation Sans" pitchFamily="34" charset="0"/>
              <a:ea typeface="苹方 中等" pitchFamily="34" charset="-122"/>
            </a:endParaRPr>
          </a:p>
        </p:txBody>
      </p:sp>
    </p:spTree>
    <p:extLst>
      <p:ext uri="{BB962C8B-B14F-4D97-AF65-F5344CB8AC3E}">
        <p14:creationId xmlns:p14="http://schemas.microsoft.com/office/powerpoint/2010/main" val="3430274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80130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7309526"/>
      </p:ext>
    </p:extLst>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2345F"/>
        </a:solidFill>
        <a:effectLst/>
      </p:bgPr>
    </p:bg>
    <p:spTree>
      <p:nvGrpSpPr>
        <p:cNvPr id="1" name=""/>
        <p:cNvGrpSpPr/>
        <p:nvPr/>
      </p:nvGrpSpPr>
      <p:grpSpPr>
        <a:xfrm>
          <a:off x="0" y="0"/>
          <a:ext cx="0" cy="0"/>
          <a:chOff x="0" y="0"/>
          <a:chExt cx="0" cy="0"/>
        </a:xfrm>
      </p:grpSpPr>
      <p:pic>
        <p:nvPicPr>
          <p:cNvPr id="3085" name="Picture 1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flipH="1">
            <a:off x="1" y="0"/>
            <a:ext cx="9143996" cy="4816683"/>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1" y="3363838"/>
            <a:ext cx="9144000" cy="1779662"/>
          </a:xfrm>
          <a:prstGeom prst="rect">
            <a:avLst/>
          </a:prstGeom>
          <a:solidFill>
            <a:srgbClr val="223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descr="C:\Users\Daisy\Desktop\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1" y="195486"/>
            <a:ext cx="1887496" cy="7920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17949" y="3776330"/>
            <a:ext cx="5400600" cy="707886"/>
          </a:xfrm>
          <a:prstGeom prst="rect">
            <a:avLst/>
          </a:prstGeom>
          <a:noFill/>
        </p:spPr>
        <p:txBody>
          <a:bodyPr wrap="square" rtlCol="0">
            <a:spAutoFit/>
          </a:bodyPr>
          <a:lstStyle/>
          <a:p>
            <a:r>
              <a:rPr lang="zh-CN" altLang="en-US" sz="4000" dirty="0">
                <a:solidFill>
                  <a:schemeClr val="bg1"/>
                </a:solidFill>
                <a:latin typeface="思源黑体 CN Regular" pitchFamily="34" charset="-122"/>
                <a:ea typeface="思源黑体 CN Regular" pitchFamily="34" charset="-122"/>
              </a:rPr>
              <a:t>会议演示文稿标题</a:t>
            </a:r>
          </a:p>
        </p:txBody>
      </p:sp>
      <p:sp>
        <p:nvSpPr>
          <p:cNvPr id="5" name="TextBox 4"/>
          <p:cNvSpPr txBox="1"/>
          <p:nvPr/>
        </p:nvSpPr>
        <p:spPr>
          <a:xfrm>
            <a:off x="424710" y="4437851"/>
            <a:ext cx="3096030" cy="307777"/>
          </a:xfrm>
          <a:prstGeom prst="rect">
            <a:avLst/>
          </a:prstGeom>
          <a:noFill/>
        </p:spPr>
        <p:txBody>
          <a:bodyPr wrap="square" rtlCol="0">
            <a:spAutoFit/>
          </a:bodyPr>
          <a:lstStyle/>
          <a:p>
            <a:r>
              <a:rPr lang="zh-CN" altLang="en-US" sz="1400" dirty="0">
                <a:solidFill>
                  <a:schemeClr val="bg1"/>
                </a:solidFill>
                <a:latin typeface="思源黑体 CN Regular" pitchFamily="34" charset="-122"/>
                <a:ea typeface="思源黑体 CN Regular" pitchFamily="34" charset="-122"/>
              </a:rPr>
              <a:t>演示文稿副标题内容</a:t>
            </a:r>
          </a:p>
        </p:txBody>
      </p:sp>
    </p:spTree>
    <p:extLst>
      <p:ext uri="{BB962C8B-B14F-4D97-AF65-F5344CB8AC3E}">
        <p14:creationId xmlns:p14="http://schemas.microsoft.com/office/powerpoint/2010/main" val="68087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2345F"/>
        </a:solidFill>
        <a:effectLst/>
      </p:bgPr>
    </p:bg>
    <p:spTree>
      <p:nvGrpSpPr>
        <p:cNvPr id="1" name=""/>
        <p:cNvGrpSpPr/>
        <p:nvPr/>
      </p:nvGrpSpPr>
      <p:grpSpPr>
        <a:xfrm>
          <a:off x="0" y="0"/>
          <a:ext cx="0" cy="0"/>
          <a:chOff x="0" y="0"/>
          <a:chExt cx="0" cy="0"/>
        </a:xfrm>
      </p:grpSpPr>
      <p:sp>
        <p:nvSpPr>
          <p:cNvPr id="14" name="TextBox 13"/>
          <p:cNvSpPr txBox="1"/>
          <p:nvPr/>
        </p:nvSpPr>
        <p:spPr>
          <a:xfrm>
            <a:off x="3843948" y="2391542"/>
            <a:ext cx="1520140" cy="338554"/>
          </a:xfrm>
          <a:prstGeom prst="rect">
            <a:avLst/>
          </a:prstGeom>
          <a:noFill/>
        </p:spPr>
        <p:txBody>
          <a:bodyPr wrap="square" rtlCol="0">
            <a:spAutoFit/>
          </a:bodyPr>
          <a:lstStyle/>
          <a:p>
            <a:pPr>
              <a:buClr>
                <a:srgbClr val="FF8C00"/>
              </a:buClr>
              <a:buSzPct val="70000"/>
            </a:pPr>
            <a:r>
              <a:rPr lang="zh-CN" altLang="en-US" sz="1600" dirty="0">
                <a:solidFill>
                  <a:schemeClr val="bg1"/>
                </a:solidFill>
                <a:latin typeface="思源黑体 CN Regular" pitchFamily="34" charset="-122"/>
                <a:ea typeface="思源黑体 CN Regular" pitchFamily="34" charset="-122"/>
              </a:rPr>
              <a:t>演示文稿目录</a:t>
            </a:r>
          </a:p>
        </p:txBody>
      </p:sp>
      <p:sp>
        <p:nvSpPr>
          <p:cNvPr id="15" name="TextBox 14"/>
          <p:cNvSpPr txBox="1"/>
          <p:nvPr/>
        </p:nvSpPr>
        <p:spPr>
          <a:xfrm>
            <a:off x="3851920" y="2660269"/>
            <a:ext cx="2088232" cy="246221"/>
          </a:xfrm>
          <a:prstGeom prst="rect">
            <a:avLst/>
          </a:prstGeom>
          <a:noFill/>
        </p:spPr>
        <p:txBody>
          <a:bodyPr wrap="square" rtlCol="0">
            <a:spAutoFit/>
          </a:bodyPr>
          <a:lstStyle/>
          <a:p>
            <a:r>
              <a:rPr lang="en-US" altLang="zh-CN" sz="1000" dirty="0">
                <a:solidFill>
                  <a:schemeClr val="bg1"/>
                </a:solidFill>
                <a:latin typeface="Liberation Sans" pitchFamily="34" charset="0"/>
                <a:ea typeface="思源黑体 Regular" pitchFamily="34" charset="-122"/>
              </a:rPr>
              <a:t>CONTENTS</a:t>
            </a:r>
          </a:p>
        </p:txBody>
      </p:sp>
      <p:sp>
        <p:nvSpPr>
          <p:cNvPr id="51" name="TextBox 50"/>
          <p:cNvSpPr txBox="1"/>
          <p:nvPr/>
        </p:nvSpPr>
        <p:spPr>
          <a:xfrm>
            <a:off x="3843948" y="3097292"/>
            <a:ext cx="1520140" cy="338554"/>
          </a:xfrm>
          <a:prstGeom prst="rect">
            <a:avLst/>
          </a:prstGeom>
          <a:noFill/>
        </p:spPr>
        <p:txBody>
          <a:bodyPr wrap="square" rtlCol="0">
            <a:spAutoFit/>
          </a:bodyPr>
          <a:lstStyle/>
          <a:p>
            <a:pPr>
              <a:buClr>
                <a:srgbClr val="FF8C00"/>
              </a:buClr>
              <a:buSzPct val="70000"/>
            </a:pPr>
            <a:r>
              <a:rPr lang="zh-CN" altLang="en-US" sz="1600" dirty="0">
                <a:solidFill>
                  <a:schemeClr val="bg1"/>
                </a:solidFill>
                <a:latin typeface="思源黑体 CN Regular" pitchFamily="34" charset="-122"/>
                <a:ea typeface="思源黑体 CN Regular" pitchFamily="34" charset="-122"/>
              </a:rPr>
              <a:t>演示文稿目录</a:t>
            </a:r>
          </a:p>
        </p:txBody>
      </p:sp>
      <p:sp>
        <p:nvSpPr>
          <p:cNvPr id="52" name="TextBox 51"/>
          <p:cNvSpPr txBox="1"/>
          <p:nvPr/>
        </p:nvSpPr>
        <p:spPr>
          <a:xfrm>
            <a:off x="3851920" y="3366019"/>
            <a:ext cx="2088232" cy="246221"/>
          </a:xfrm>
          <a:prstGeom prst="rect">
            <a:avLst/>
          </a:prstGeom>
          <a:noFill/>
        </p:spPr>
        <p:txBody>
          <a:bodyPr wrap="square" rtlCol="0">
            <a:spAutoFit/>
          </a:bodyPr>
          <a:lstStyle/>
          <a:p>
            <a:r>
              <a:rPr lang="en-US" altLang="zh-CN" sz="1000" dirty="0">
                <a:solidFill>
                  <a:schemeClr val="bg1"/>
                </a:solidFill>
                <a:latin typeface="Liberation Sans" pitchFamily="34" charset="0"/>
                <a:ea typeface="思源黑体 Regular" pitchFamily="34" charset="-122"/>
              </a:rPr>
              <a:t>CONTENTS</a:t>
            </a:r>
          </a:p>
        </p:txBody>
      </p:sp>
      <p:sp>
        <p:nvSpPr>
          <p:cNvPr id="53" name="TextBox 52"/>
          <p:cNvSpPr txBox="1"/>
          <p:nvPr/>
        </p:nvSpPr>
        <p:spPr>
          <a:xfrm>
            <a:off x="3843948" y="3817372"/>
            <a:ext cx="1520140" cy="338554"/>
          </a:xfrm>
          <a:prstGeom prst="rect">
            <a:avLst/>
          </a:prstGeom>
          <a:noFill/>
        </p:spPr>
        <p:txBody>
          <a:bodyPr wrap="square" rtlCol="0">
            <a:spAutoFit/>
          </a:bodyPr>
          <a:lstStyle/>
          <a:p>
            <a:pPr>
              <a:buClr>
                <a:srgbClr val="FF8C00"/>
              </a:buClr>
              <a:buSzPct val="70000"/>
            </a:pPr>
            <a:r>
              <a:rPr lang="zh-CN" altLang="en-US" sz="1600" dirty="0">
                <a:solidFill>
                  <a:schemeClr val="bg1"/>
                </a:solidFill>
                <a:latin typeface="思源黑体 CN Regular" pitchFamily="34" charset="-122"/>
                <a:ea typeface="思源黑体 CN Regular" pitchFamily="34" charset="-122"/>
              </a:rPr>
              <a:t>演示文稿目录</a:t>
            </a:r>
          </a:p>
        </p:txBody>
      </p:sp>
      <p:sp>
        <p:nvSpPr>
          <p:cNvPr id="54" name="TextBox 53"/>
          <p:cNvSpPr txBox="1"/>
          <p:nvPr/>
        </p:nvSpPr>
        <p:spPr>
          <a:xfrm>
            <a:off x="3851920" y="4086099"/>
            <a:ext cx="2088232" cy="246221"/>
          </a:xfrm>
          <a:prstGeom prst="rect">
            <a:avLst/>
          </a:prstGeom>
          <a:noFill/>
        </p:spPr>
        <p:txBody>
          <a:bodyPr wrap="square" rtlCol="0">
            <a:spAutoFit/>
          </a:bodyPr>
          <a:lstStyle/>
          <a:p>
            <a:r>
              <a:rPr lang="en-US" altLang="zh-CN" sz="1000" dirty="0">
                <a:solidFill>
                  <a:schemeClr val="bg1"/>
                </a:solidFill>
                <a:latin typeface="Liberation Sans" pitchFamily="34" charset="0"/>
                <a:ea typeface="思源黑体 Regular" pitchFamily="34" charset="-122"/>
              </a:rPr>
              <a:t>CONTENTS</a:t>
            </a:r>
          </a:p>
        </p:txBody>
      </p:sp>
      <p:sp>
        <p:nvSpPr>
          <p:cNvPr id="55" name="TextBox 54"/>
          <p:cNvSpPr txBox="1"/>
          <p:nvPr/>
        </p:nvSpPr>
        <p:spPr>
          <a:xfrm>
            <a:off x="6220212" y="2391542"/>
            <a:ext cx="1520140" cy="338554"/>
          </a:xfrm>
          <a:prstGeom prst="rect">
            <a:avLst/>
          </a:prstGeom>
          <a:noFill/>
        </p:spPr>
        <p:txBody>
          <a:bodyPr wrap="square" rtlCol="0">
            <a:spAutoFit/>
          </a:bodyPr>
          <a:lstStyle/>
          <a:p>
            <a:pPr>
              <a:buClr>
                <a:srgbClr val="FF8C00"/>
              </a:buClr>
              <a:buSzPct val="70000"/>
            </a:pPr>
            <a:r>
              <a:rPr lang="zh-CN" altLang="en-US" sz="1600" dirty="0">
                <a:solidFill>
                  <a:schemeClr val="bg1"/>
                </a:solidFill>
                <a:latin typeface="思源黑体 CN Regular" pitchFamily="34" charset="-122"/>
                <a:ea typeface="思源黑体 CN Regular" pitchFamily="34" charset="-122"/>
              </a:rPr>
              <a:t>演示文稿目录</a:t>
            </a:r>
          </a:p>
        </p:txBody>
      </p:sp>
      <p:sp>
        <p:nvSpPr>
          <p:cNvPr id="56" name="TextBox 55"/>
          <p:cNvSpPr txBox="1"/>
          <p:nvPr/>
        </p:nvSpPr>
        <p:spPr>
          <a:xfrm>
            <a:off x="6228184" y="2660269"/>
            <a:ext cx="2088232" cy="246221"/>
          </a:xfrm>
          <a:prstGeom prst="rect">
            <a:avLst/>
          </a:prstGeom>
          <a:noFill/>
        </p:spPr>
        <p:txBody>
          <a:bodyPr wrap="square" rtlCol="0">
            <a:spAutoFit/>
          </a:bodyPr>
          <a:lstStyle/>
          <a:p>
            <a:r>
              <a:rPr lang="en-US" altLang="zh-CN" sz="1000" dirty="0">
                <a:solidFill>
                  <a:schemeClr val="bg1"/>
                </a:solidFill>
                <a:latin typeface="Liberation Sans" pitchFamily="34" charset="0"/>
                <a:ea typeface="思源黑体 Regular" pitchFamily="34" charset="-122"/>
              </a:rPr>
              <a:t>CONTENTS</a:t>
            </a:r>
          </a:p>
        </p:txBody>
      </p:sp>
      <p:sp>
        <p:nvSpPr>
          <p:cNvPr id="57" name="TextBox 56"/>
          <p:cNvSpPr txBox="1"/>
          <p:nvPr/>
        </p:nvSpPr>
        <p:spPr>
          <a:xfrm>
            <a:off x="6220212" y="3097292"/>
            <a:ext cx="1520140" cy="338554"/>
          </a:xfrm>
          <a:prstGeom prst="rect">
            <a:avLst/>
          </a:prstGeom>
          <a:noFill/>
        </p:spPr>
        <p:txBody>
          <a:bodyPr wrap="square" rtlCol="0">
            <a:spAutoFit/>
          </a:bodyPr>
          <a:lstStyle/>
          <a:p>
            <a:pPr>
              <a:buClr>
                <a:srgbClr val="FF8C00"/>
              </a:buClr>
              <a:buSzPct val="70000"/>
            </a:pPr>
            <a:r>
              <a:rPr lang="zh-CN" altLang="en-US" sz="1600" dirty="0">
                <a:solidFill>
                  <a:schemeClr val="bg1"/>
                </a:solidFill>
                <a:latin typeface="思源黑体 CN Regular" pitchFamily="34" charset="-122"/>
                <a:ea typeface="思源黑体 CN Regular" pitchFamily="34" charset="-122"/>
              </a:rPr>
              <a:t>演示文稿目录</a:t>
            </a:r>
          </a:p>
        </p:txBody>
      </p:sp>
      <p:sp>
        <p:nvSpPr>
          <p:cNvPr id="58" name="TextBox 57"/>
          <p:cNvSpPr txBox="1"/>
          <p:nvPr/>
        </p:nvSpPr>
        <p:spPr>
          <a:xfrm>
            <a:off x="6228184" y="3366019"/>
            <a:ext cx="2088232" cy="246221"/>
          </a:xfrm>
          <a:prstGeom prst="rect">
            <a:avLst/>
          </a:prstGeom>
          <a:noFill/>
        </p:spPr>
        <p:txBody>
          <a:bodyPr wrap="square" rtlCol="0">
            <a:spAutoFit/>
          </a:bodyPr>
          <a:lstStyle/>
          <a:p>
            <a:r>
              <a:rPr lang="en-US" altLang="zh-CN" sz="1000" dirty="0">
                <a:solidFill>
                  <a:schemeClr val="bg1"/>
                </a:solidFill>
                <a:latin typeface="Liberation Sans" pitchFamily="34" charset="0"/>
                <a:ea typeface="思源黑体 Regular" pitchFamily="34" charset="-122"/>
              </a:rPr>
              <a:t>CONTENTS</a:t>
            </a:r>
          </a:p>
        </p:txBody>
      </p:sp>
      <p:sp>
        <p:nvSpPr>
          <p:cNvPr id="59" name="TextBox 58"/>
          <p:cNvSpPr txBox="1"/>
          <p:nvPr/>
        </p:nvSpPr>
        <p:spPr>
          <a:xfrm>
            <a:off x="6220212" y="3817372"/>
            <a:ext cx="1592148" cy="338554"/>
          </a:xfrm>
          <a:prstGeom prst="rect">
            <a:avLst/>
          </a:prstGeom>
          <a:noFill/>
        </p:spPr>
        <p:txBody>
          <a:bodyPr wrap="square" rtlCol="0">
            <a:spAutoFit/>
          </a:bodyPr>
          <a:lstStyle/>
          <a:p>
            <a:pPr>
              <a:buClr>
                <a:srgbClr val="FF8C00"/>
              </a:buClr>
              <a:buSzPct val="70000"/>
            </a:pPr>
            <a:r>
              <a:rPr lang="zh-CN" altLang="en-US" sz="1600" dirty="0">
                <a:solidFill>
                  <a:schemeClr val="bg1"/>
                </a:solidFill>
                <a:latin typeface="思源黑体 CN Regular" pitchFamily="34" charset="-122"/>
                <a:ea typeface="思源黑体 CN Regular" pitchFamily="34" charset="-122"/>
              </a:rPr>
              <a:t>演示文稿目录</a:t>
            </a:r>
          </a:p>
        </p:txBody>
      </p:sp>
      <p:sp>
        <p:nvSpPr>
          <p:cNvPr id="60" name="TextBox 59"/>
          <p:cNvSpPr txBox="1"/>
          <p:nvPr/>
        </p:nvSpPr>
        <p:spPr>
          <a:xfrm>
            <a:off x="6228184" y="4086099"/>
            <a:ext cx="2088232" cy="246221"/>
          </a:xfrm>
          <a:prstGeom prst="rect">
            <a:avLst/>
          </a:prstGeom>
          <a:noFill/>
        </p:spPr>
        <p:txBody>
          <a:bodyPr wrap="square" rtlCol="0">
            <a:spAutoFit/>
          </a:bodyPr>
          <a:lstStyle/>
          <a:p>
            <a:r>
              <a:rPr lang="en-US" altLang="zh-CN" sz="1000" dirty="0">
                <a:solidFill>
                  <a:schemeClr val="bg1"/>
                </a:solidFill>
                <a:latin typeface="Liberation Sans" pitchFamily="34" charset="0"/>
                <a:ea typeface="思源黑体 Regular" pitchFamily="34" charset="-122"/>
              </a:rPr>
              <a:t>CONTENTS</a:t>
            </a:r>
          </a:p>
        </p:txBody>
      </p:sp>
      <p:sp>
        <p:nvSpPr>
          <p:cNvPr id="11" name="TextBox 10"/>
          <p:cNvSpPr txBox="1"/>
          <p:nvPr/>
        </p:nvSpPr>
        <p:spPr>
          <a:xfrm>
            <a:off x="395536" y="676682"/>
            <a:ext cx="3312368" cy="769441"/>
          </a:xfrm>
          <a:prstGeom prst="rect">
            <a:avLst/>
          </a:prstGeom>
          <a:noFill/>
        </p:spPr>
        <p:txBody>
          <a:bodyPr wrap="square" rtlCol="0">
            <a:spAutoFit/>
          </a:bodyPr>
          <a:lstStyle/>
          <a:p>
            <a:r>
              <a:rPr lang="en-US" altLang="zh-CN" sz="4400" spc="-150" dirty="0">
                <a:solidFill>
                  <a:schemeClr val="bg1"/>
                </a:solidFill>
                <a:latin typeface="Liberation Sans" pitchFamily="34" charset="0"/>
                <a:ea typeface="思源黑体 Regular" pitchFamily="34" charset="-122"/>
              </a:rPr>
              <a:t>CONTENTS</a:t>
            </a:r>
            <a:endParaRPr lang="zh-CN" altLang="en-US" sz="4800" spc="-150" dirty="0">
              <a:solidFill>
                <a:schemeClr val="bg1"/>
              </a:solidFill>
              <a:latin typeface="Liberation Sans" pitchFamily="34" charset="0"/>
              <a:ea typeface="思源黑体 Regular" pitchFamily="34" charset="-122"/>
            </a:endParaRPr>
          </a:p>
        </p:txBody>
      </p:sp>
      <p:sp>
        <p:nvSpPr>
          <p:cNvPr id="38" name="TextBox 37"/>
          <p:cNvSpPr txBox="1"/>
          <p:nvPr/>
        </p:nvSpPr>
        <p:spPr>
          <a:xfrm>
            <a:off x="3491880" y="1036722"/>
            <a:ext cx="720080" cy="307777"/>
          </a:xfrm>
          <a:prstGeom prst="rect">
            <a:avLst/>
          </a:prstGeom>
          <a:noFill/>
        </p:spPr>
        <p:txBody>
          <a:bodyPr wrap="square" rtlCol="0">
            <a:spAutoFit/>
          </a:bodyPr>
          <a:lstStyle/>
          <a:p>
            <a:r>
              <a:rPr lang="en-US" altLang="zh-CN" sz="1400" dirty="0">
                <a:solidFill>
                  <a:schemeClr val="bg1"/>
                </a:solidFill>
                <a:latin typeface="思源黑体 CN Regular" pitchFamily="34" charset="-122"/>
                <a:ea typeface="思源黑体 CN Regular" pitchFamily="34" charset="-122"/>
              </a:rPr>
              <a:t>/ </a:t>
            </a:r>
            <a:r>
              <a:rPr lang="zh-CN" altLang="en-US" sz="1400" dirty="0">
                <a:solidFill>
                  <a:schemeClr val="bg1"/>
                </a:solidFill>
                <a:latin typeface="思源黑体 CN Regular" pitchFamily="34" charset="-122"/>
                <a:ea typeface="思源黑体 CN Regular" pitchFamily="34" charset="-122"/>
              </a:rPr>
              <a:t>目录</a:t>
            </a:r>
          </a:p>
        </p:txBody>
      </p:sp>
      <p:sp>
        <p:nvSpPr>
          <p:cNvPr id="62" name="TextBox 61"/>
          <p:cNvSpPr txBox="1"/>
          <p:nvPr/>
        </p:nvSpPr>
        <p:spPr>
          <a:xfrm>
            <a:off x="3491880" y="2355726"/>
            <a:ext cx="561404" cy="400110"/>
          </a:xfrm>
          <a:prstGeom prst="rect">
            <a:avLst/>
          </a:prstGeom>
          <a:noFill/>
        </p:spPr>
        <p:txBody>
          <a:bodyPr wrap="square" rtlCol="0">
            <a:spAutoFit/>
          </a:bodyPr>
          <a:lstStyle/>
          <a:p>
            <a:r>
              <a:rPr lang="en-US" altLang="zh-CN" sz="2000" dirty="0">
                <a:solidFill>
                  <a:srgbClr val="FF8C00"/>
                </a:solidFill>
                <a:latin typeface="Liberation Sans" pitchFamily="34" charset="0"/>
                <a:ea typeface="思源黑体 Regular" pitchFamily="34" charset="-122"/>
              </a:rPr>
              <a:t>01</a:t>
            </a:r>
          </a:p>
        </p:txBody>
      </p:sp>
      <p:sp>
        <p:nvSpPr>
          <p:cNvPr id="63" name="TextBox 62"/>
          <p:cNvSpPr txBox="1"/>
          <p:nvPr/>
        </p:nvSpPr>
        <p:spPr>
          <a:xfrm>
            <a:off x="5844141" y="2355726"/>
            <a:ext cx="561404" cy="400110"/>
          </a:xfrm>
          <a:prstGeom prst="rect">
            <a:avLst/>
          </a:prstGeom>
          <a:noFill/>
        </p:spPr>
        <p:txBody>
          <a:bodyPr wrap="square" rtlCol="0">
            <a:spAutoFit/>
          </a:bodyPr>
          <a:lstStyle/>
          <a:p>
            <a:r>
              <a:rPr lang="en-US" altLang="zh-CN" sz="2000" dirty="0">
                <a:solidFill>
                  <a:srgbClr val="FF8C00"/>
                </a:solidFill>
                <a:latin typeface="Liberation Sans" pitchFamily="34" charset="0"/>
                <a:ea typeface="思源黑体 Regular" pitchFamily="34" charset="-122"/>
              </a:rPr>
              <a:t>02</a:t>
            </a:r>
          </a:p>
        </p:txBody>
      </p:sp>
      <p:sp>
        <p:nvSpPr>
          <p:cNvPr id="64" name="TextBox 63"/>
          <p:cNvSpPr txBox="1"/>
          <p:nvPr/>
        </p:nvSpPr>
        <p:spPr>
          <a:xfrm>
            <a:off x="3491880" y="3051991"/>
            <a:ext cx="561404" cy="400110"/>
          </a:xfrm>
          <a:prstGeom prst="rect">
            <a:avLst/>
          </a:prstGeom>
          <a:noFill/>
        </p:spPr>
        <p:txBody>
          <a:bodyPr wrap="square" rtlCol="0">
            <a:spAutoFit/>
          </a:bodyPr>
          <a:lstStyle/>
          <a:p>
            <a:r>
              <a:rPr lang="en-US" altLang="zh-CN" sz="2000" dirty="0">
                <a:solidFill>
                  <a:srgbClr val="FF8C00"/>
                </a:solidFill>
                <a:latin typeface="Liberation Sans" pitchFamily="34" charset="0"/>
                <a:ea typeface="思源黑体 Regular" pitchFamily="34" charset="-122"/>
              </a:rPr>
              <a:t>03</a:t>
            </a:r>
          </a:p>
        </p:txBody>
      </p:sp>
      <p:sp>
        <p:nvSpPr>
          <p:cNvPr id="65" name="TextBox 64"/>
          <p:cNvSpPr txBox="1"/>
          <p:nvPr/>
        </p:nvSpPr>
        <p:spPr>
          <a:xfrm>
            <a:off x="5844141" y="3051991"/>
            <a:ext cx="561404" cy="400110"/>
          </a:xfrm>
          <a:prstGeom prst="rect">
            <a:avLst/>
          </a:prstGeom>
          <a:noFill/>
        </p:spPr>
        <p:txBody>
          <a:bodyPr wrap="square" rtlCol="0">
            <a:spAutoFit/>
          </a:bodyPr>
          <a:lstStyle/>
          <a:p>
            <a:r>
              <a:rPr lang="en-US" altLang="zh-CN" sz="2000" dirty="0">
                <a:solidFill>
                  <a:srgbClr val="FF8C00"/>
                </a:solidFill>
                <a:latin typeface="Liberation Sans" pitchFamily="34" charset="0"/>
                <a:ea typeface="思源黑体 Regular" pitchFamily="34" charset="-122"/>
              </a:rPr>
              <a:t>04</a:t>
            </a:r>
          </a:p>
        </p:txBody>
      </p:sp>
      <p:sp>
        <p:nvSpPr>
          <p:cNvPr id="66" name="TextBox 65"/>
          <p:cNvSpPr txBox="1"/>
          <p:nvPr/>
        </p:nvSpPr>
        <p:spPr>
          <a:xfrm>
            <a:off x="3491880" y="3768190"/>
            <a:ext cx="561404" cy="400110"/>
          </a:xfrm>
          <a:prstGeom prst="rect">
            <a:avLst/>
          </a:prstGeom>
          <a:noFill/>
        </p:spPr>
        <p:txBody>
          <a:bodyPr wrap="square" rtlCol="0">
            <a:spAutoFit/>
          </a:bodyPr>
          <a:lstStyle/>
          <a:p>
            <a:r>
              <a:rPr lang="en-US" altLang="zh-CN" sz="2000" dirty="0">
                <a:solidFill>
                  <a:srgbClr val="FF8C00"/>
                </a:solidFill>
                <a:latin typeface="Liberation Sans" pitchFamily="34" charset="0"/>
                <a:ea typeface="思源黑体 Regular" pitchFamily="34" charset="-122"/>
              </a:rPr>
              <a:t>05</a:t>
            </a:r>
          </a:p>
        </p:txBody>
      </p:sp>
      <p:sp>
        <p:nvSpPr>
          <p:cNvPr id="67" name="TextBox 66"/>
          <p:cNvSpPr txBox="1"/>
          <p:nvPr/>
        </p:nvSpPr>
        <p:spPr>
          <a:xfrm>
            <a:off x="5844141" y="3768190"/>
            <a:ext cx="561404" cy="400110"/>
          </a:xfrm>
          <a:prstGeom prst="rect">
            <a:avLst/>
          </a:prstGeom>
          <a:noFill/>
        </p:spPr>
        <p:txBody>
          <a:bodyPr wrap="square" rtlCol="0">
            <a:spAutoFit/>
          </a:bodyPr>
          <a:lstStyle/>
          <a:p>
            <a:r>
              <a:rPr lang="en-US" altLang="zh-CN" sz="2000" dirty="0">
                <a:solidFill>
                  <a:srgbClr val="FF8C00"/>
                </a:solidFill>
                <a:latin typeface="Liberation Sans" pitchFamily="34" charset="0"/>
                <a:ea typeface="思源黑体 Regular" pitchFamily="34" charset="-122"/>
              </a:rPr>
              <a:t>06</a:t>
            </a:r>
          </a:p>
        </p:txBody>
      </p:sp>
    </p:spTree>
    <p:extLst>
      <p:ext uri="{BB962C8B-B14F-4D97-AF65-F5344CB8AC3E}">
        <p14:creationId xmlns:p14="http://schemas.microsoft.com/office/powerpoint/2010/main" val="3134724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2345F"/>
        </a:solidFill>
        <a:effectLst/>
      </p:bgPr>
    </p:bg>
    <p:spTree>
      <p:nvGrpSpPr>
        <p:cNvPr id="1" name=""/>
        <p:cNvGrpSpPr/>
        <p:nvPr/>
      </p:nvGrpSpPr>
      <p:grpSpPr>
        <a:xfrm>
          <a:off x="0" y="0"/>
          <a:ext cx="0" cy="0"/>
          <a:chOff x="0" y="0"/>
          <a:chExt cx="0" cy="0"/>
        </a:xfrm>
      </p:grpSpPr>
      <p:sp>
        <p:nvSpPr>
          <p:cNvPr id="11" name="TextBox 10"/>
          <p:cNvSpPr txBox="1"/>
          <p:nvPr/>
        </p:nvSpPr>
        <p:spPr>
          <a:xfrm>
            <a:off x="4427984" y="2139702"/>
            <a:ext cx="3960440" cy="646331"/>
          </a:xfrm>
          <a:prstGeom prst="rect">
            <a:avLst/>
          </a:prstGeom>
          <a:noFill/>
        </p:spPr>
        <p:txBody>
          <a:bodyPr wrap="square" rtlCol="0">
            <a:spAutoFit/>
          </a:bodyPr>
          <a:lstStyle/>
          <a:p>
            <a:r>
              <a:rPr lang="zh-CN" altLang="en-US" sz="3600" dirty="0">
                <a:solidFill>
                  <a:schemeClr val="bg1"/>
                </a:solidFill>
                <a:latin typeface="思源黑体 CN Regular" pitchFamily="34" charset="-122"/>
                <a:ea typeface="思源黑体 CN Regular" pitchFamily="34" charset="-122"/>
              </a:rPr>
              <a:t>演示文稿章节标题</a:t>
            </a:r>
          </a:p>
        </p:txBody>
      </p:sp>
      <p:sp>
        <p:nvSpPr>
          <p:cNvPr id="12" name="TextBox 11"/>
          <p:cNvSpPr txBox="1"/>
          <p:nvPr/>
        </p:nvSpPr>
        <p:spPr>
          <a:xfrm>
            <a:off x="4478348" y="2738517"/>
            <a:ext cx="1929856" cy="369332"/>
          </a:xfrm>
          <a:prstGeom prst="rect">
            <a:avLst/>
          </a:prstGeom>
          <a:noFill/>
        </p:spPr>
        <p:txBody>
          <a:bodyPr wrap="square" rtlCol="0">
            <a:spAutoFit/>
          </a:bodyPr>
          <a:lstStyle/>
          <a:p>
            <a:r>
              <a:rPr lang="zh-CN" altLang="en-US" dirty="0">
                <a:solidFill>
                  <a:schemeClr val="bg1"/>
                </a:solidFill>
                <a:latin typeface="思源黑体 CN Regular" pitchFamily="34" charset="-122"/>
                <a:ea typeface="思源黑体 CN Regular" pitchFamily="34" charset="-122"/>
              </a:rPr>
              <a:t>章节副标题内容</a:t>
            </a:r>
          </a:p>
        </p:txBody>
      </p:sp>
      <p:sp>
        <p:nvSpPr>
          <p:cNvPr id="7" name="TextBox 6"/>
          <p:cNvSpPr txBox="1"/>
          <p:nvPr/>
        </p:nvSpPr>
        <p:spPr>
          <a:xfrm>
            <a:off x="-540568" y="987574"/>
            <a:ext cx="3168352" cy="3016210"/>
          </a:xfrm>
          <a:prstGeom prst="rect">
            <a:avLst/>
          </a:prstGeom>
          <a:noFill/>
        </p:spPr>
        <p:txBody>
          <a:bodyPr wrap="square" rtlCol="0">
            <a:spAutoFit/>
          </a:bodyPr>
          <a:lstStyle/>
          <a:p>
            <a:r>
              <a:rPr lang="en-US" altLang="zh-CN" sz="19000" dirty="0">
                <a:solidFill>
                  <a:srgbClr val="FF8C00"/>
                </a:solidFill>
                <a:latin typeface="Liberation Sans" pitchFamily="34" charset="0"/>
                <a:ea typeface="思源黑体 Regular" pitchFamily="34" charset="-122"/>
              </a:rPr>
              <a:t>01</a:t>
            </a:r>
          </a:p>
        </p:txBody>
      </p:sp>
    </p:spTree>
    <p:extLst>
      <p:ext uri="{BB962C8B-B14F-4D97-AF65-F5344CB8AC3E}">
        <p14:creationId xmlns:p14="http://schemas.microsoft.com/office/powerpoint/2010/main" val="4179479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1560" y="2437894"/>
            <a:ext cx="7704856" cy="1862048"/>
          </a:xfrm>
          <a:prstGeom prst="rect">
            <a:avLst/>
          </a:prstGeom>
          <a:noFill/>
        </p:spPr>
        <p:txBody>
          <a:bodyPr wrap="square" rtlCol="0">
            <a:spAutoFit/>
          </a:bodyPr>
          <a:lstStyle/>
          <a:p>
            <a:pPr>
              <a:lnSpc>
                <a:spcPts val="1600"/>
              </a:lnSpc>
              <a:spcAft>
                <a:spcPts val="1000"/>
              </a:spcAft>
              <a:buClr>
                <a:srgbClr val="006FBC"/>
              </a:buClr>
            </a:pPr>
            <a:r>
              <a:rPr lang="zh-CN" altLang="en-US" sz="1400" dirty="0">
                <a:solidFill>
                  <a:schemeClr val="tx1">
                    <a:lumMod val="75000"/>
                    <a:lumOff val="25000"/>
                  </a:schemeClr>
                </a:solidFill>
                <a:latin typeface="思源黑体 Regular" pitchFamily="34" charset="-122"/>
                <a:ea typeface="思源黑体 Regular" pitchFamily="34" charset="-122"/>
              </a:rPr>
              <a:t>西湖大学的前身为浙江西湖高等研究院（成立于</a:t>
            </a:r>
            <a:r>
              <a:rPr lang="en-US" altLang="zh-CN" sz="1400" dirty="0">
                <a:solidFill>
                  <a:schemeClr val="tx1">
                    <a:lumMod val="75000"/>
                    <a:lumOff val="25000"/>
                  </a:schemeClr>
                </a:solidFill>
                <a:latin typeface="思源黑体 Regular" pitchFamily="34" charset="-122"/>
                <a:ea typeface="思源黑体 Regular" pitchFamily="34" charset="-122"/>
              </a:rPr>
              <a:t>2016</a:t>
            </a:r>
            <a:r>
              <a:rPr lang="zh-CN" altLang="en-US" sz="1400" dirty="0">
                <a:solidFill>
                  <a:schemeClr val="tx1">
                    <a:lumMod val="75000"/>
                    <a:lumOff val="25000"/>
                  </a:schemeClr>
                </a:solidFill>
                <a:latin typeface="思源黑体 Regular" pitchFamily="34" charset="-122"/>
                <a:ea typeface="思源黑体 Regular" pitchFamily="34" charset="-122"/>
              </a:rPr>
              <a:t>年），由清华大学副校长施一公教授、南方科技大学校长陈十一教授、中国科学技术大学常务副校长潘建伟教授、首都医科大学校长饶毅教授等科学家发起筹建 </a:t>
            </a:r>
            <a:r>
              <a:rPr lang="en-US" altLang="zh-CN" sz="1400" dirty="0">
                <a:solidFill>
                  <a:schemeClr val="tx1">
                    <a:lumMod val="75000"/>
                    <a:lumOff val="25000"/>
                  </a:schemeClr>
                </a:solidFill>
                <a:latin typeface="思源黑体 Regular" pitchFamily="34" charset="-122"/>
                <a:ea typeface="思源黑体 Regular" pitchFamily="34" charset="-122"/>
              </a:rPr>
              <a:t> </a:t>
            </a:r>
            <a:r>
              <a:rPr lang="zh-CN" altLang="en-US" sz="1400" dirty="0">
                <a:solidFill>
                  <a:schemeClr val="tx1">
                    <a:lumMod val="75000"/>
                    <a:lumOff val="25000"/>
                  </a:schemeClr>
                </a:solidFill>
                <a:latin typeface="思源黑体 Regular" pitchFamily="34" charset="-122"/>
                <a:ea typeface="思源黑体 Regular" pitchFamily="34" charset="-122"/>
              </a:rPr>
              <a:t>。</a:t>
            </a:r>
            <a:r>
              <a:rPr lang="en-US" altLang="zh-CN" sz="1400" dirty="0">
                <a:solidFill>
                  <a:schemeClr val="tx1">
                    <a:lumMod val="75000"/>
                    <a:lumOff val="25000"/>
                  </a:schemeClr>
                </a:solidFill>
                <a:latin typeface="思源黑体 Regular" pitchFamily="34" charset="-122"/>
                <a:ea typeface="思源黑体 Regular" pitchFamily="34" charset="-122"/>
              </a:rPr>
              <a:t>2018</a:t>
            </a:r>
            <a:r>
              <a:rPr lang="zh-CN" altLang="en-US" sz="1400" dirty="0">
                <a:solidFill>
                  <a:schemeClr val="tx1">
                    <a:lumMod val="75000"/>
                    <a:lumOff val="25000"/>
                  </a:schemeClr>
                </a:solidFill>
                <a:latin typeface="思源黑体 Regular" pitchFamily="34" charset="-122"/>
                <a:ea typeface="思源黑体 Regular" pitchFamily="34" charset="-122"/>
              </a:rPr>
              <a:t>年</a:t>
            </a:r>
            <a:r>
              <a:rPr lang="en-US" altLang="zh-CN" sz="1400" dirty="0">
                <a:solidFill>
                  <a:schemeClr val="tx1">
                    <a:lumMod val="75000"/>
                    <a:lumOff val="25000"/>
                  </a:schemeClr>
                </a:solidFill>
                <a:latin typeface="思源黑体 Regular" pitchFamily="34" charset="-122"/>
                <a:ea typeface="思源黑体 Regular" pitchFamily="34" charset="-122"/>
              </a:rPr>
              <a:t>2</a:t>
            </a:r>
            <a:r>
              <a:rPr lang="zh-CN" altLang="en-US" sz="1400" dirty="0">
                <a:solidFill>
                  <a:schemeClr val="tx1">
                    <a:lumMod val="75000"/>
                    <a:lumOff val="25000"/>
                  </a:schemeClr>
                </a:solidFill>
                <a:latin typeface="思源黑体 Regular" pitchFamily="34" charset="-122"/>
                <a:ea typeface="思源黑体 Regular" pitchFamily="34" charset="-122"/>
              </a:rPr>
              <a:t>月</a:t>
            </a:r>
            <a:r>
              <a:rPr lang="en-US" altLang="zh-CN" sz="1400" dirty="0">
                <a:solidFill>
                  <a:schemeClr val="tx1">
                    <a:lumMod val="75000"/>
                    <a:lumOff val="25000"/>
                  </a:schemeClr>
                </a:solidFill>
                <a:latin typeface="思源黑体 Regular" pitchFamily="34" charset="-122"/>
                <a:ea typeface="思源黑体 Regular" pitchFamily="34" charset="-122"/>
              </a:rPr>
              <a:t>14</a:t>
            </a:r>
            <a:r>
              <a:rPr lang="zh-CN" altLang="en-US" sz="1400" dirty="0">
                <a:solidFill>
                  <a:schemeClr val="tx1">
                    <a:lumMod val="75000"/>
                    <a:lumOff val="25000"/>
                  </a:schemeClr>
                </a:solidFill>
                <a:latin typeface="思源黑体 Regular" pitchFamily="34" charset="-122"/>
                <a:ea typeface="思源黑体 Regular" pitchFamily="34" charset="-122"/>
              </a:rPr>
              <a:t>日，教育部正式批复同意浙江省设立西湖大学。杨振宁任西湖大学校董会名誉主席，钱颖一教授为校董会主席，施一公教授担任西湖大学首任校长。 </a:t>
            </a:r>
            <a:endParaRPr lang="en-US" altLang="zh-CN" sz="1400" dirty="0">
              <a:solidFill>
                <a:schemeClr val="tx1">
                  <a:lumMod val="75000"/>
                  <a:lumOff val="25000"/>
                </a:schemeClr>
              </a:solidFill>
              <a:latin typeface="思源黑体 Regular" pitchFamily="34" charset="-122"/>
              <a:ea typeface="思源黑体 Regular" pitchFamily="34" charset="-122"/>
            </a:endParaRPr>
          </a:p>
          <a:p>
            <a:pPr>
              <a:lnSpc>
                <a:spcPts val="1600"/>
              </a:lnSpc>
              <a:spcAft>
                <a:spcPts val="1000"/>
              </a:spcAft>
              <a:buClr>
                <a:srgbClr val="006FBC"/>
              </a:buClr>
            </a:pPr>
            <a:r>
              <a:rPr lang="en-US" altLang="zh-CN" sz="1400" dirty="0">
                <a:solidFill>
                  <a:schemeClr val="tx1">
                    <a:lumMod val="75000"/>
                    <a:lumOff val="25000"/>
                  </a:schemeClr>
                </a:solidFill>
                <a:latin typeface="思源黑体 Regular" pitchFamily="34" charset="-122"/>
                <a:ea typeface="思源黑体 Regular" pitchFamily="34" charset="-122"/>
              </a:rPr>
              <a:t>2018</a:t>
            </a:r>
            <a:r>
              <a:rPr lang="zh-CN" altLang="en-US" sz="1400" dirty="0">
                <a:solidFill>
                  <a:schemeClr val="tx1">
                    <a:lumMod val="75000"/>
                    <a:lumOff val="25000"/>
                  </a:schemeClr>
                </a:solidFill>
                <a:latin typeface="思源黑体 Regular" pitchFamily="34" charset="-122"/>
                <a:ea typeface="思源黑体 Regular" pitchFamily="34" charset="-122"/>
              </a:rPr>
              <a:t>年</a:t>
            </a:r>
            <a:r>
              <a:rPr lang="en-US" altLang="zh-CN" sz="1400" dirty="0">
                <a:solidFill>
                  <a:schemeClr val="tx1">
                    <a:lumMod val="75000"/>
                    <a:lumOff val="25000"/>
                  </a:schemeClr>
                </a:solidFill>
                <a:latin typeface="思源黑体 Regular" pitchFamily="34" charset="-122"/>
                <a:ea typeface="思源黑体 Regular" pitchFamily="34" charset="-122"/>
              </a:rPr>
              <a:t>4</a:t>
            </a:r>
            <a:r>
              <a:rPr lang="zh-CN" altLang="en-US" sz="1400" dirty="0">
                <a:solidFill>
                  <a:schemeClr val="tx1">
                    <a:lumMod val="75000"/>
                    <a:lumOff val="25000"/>
                  </a:schemeClr>
                </a:solidFill>
                <a:latin typeface="思源黑体 Regular" pitchFamily="34" charset="-122"/>
                <a:ea typeface="思源黑体 Regular" pitchFamily="34" charset="-122"/>
              </a:rPr>
              <a:t>月</a:t>
            </a:r>
            <a:r>
              <a:rPr lang="en-US" altLang="zh-CN" sz="1400" dirty="0">
                <a:solidFill>
                  <a:schemeClr val="tx1">
                    <a:lumMod val="75000"/>
                    <a:lumOff val="25000"/>
                  </a:schemeClr>
                </a:solidFill>
                <a:latin typeface="思源黑体 Regular" pitchFamily="34" charset="-122"/>
                <a:ea typeface="思源黑体 Regular" pitchFamily="34" charset="-122"/>
              </a:rPr>
              <a:t>2</a:t>
            </a:r>
            <a:r>
              <a:rPr lang="zh-CN" altLang="en-US" sz="1400" dirty="0">
                <a:solidFill>
                  <a:schemeClr val="tx1">
                    <a:lumMod val="75000"/>
                    <a:lumOff val="25000"/>
                  </a:schemeClr>
                </a:solidFill>
                <a:latin typeface="思源黑体 Regular" pitchFamily="34" charset="-122"/>
                <a:ea typeface="思源黑体 Regular" pitchFamily="34" charset="-122"/>
              </a:rPr>
              <a:t>日，教育部官网公布西湖大学正式获教育部批准设立，由施一公出任西湖大学校长（代）一职。</a:t>
            </a:r>
            <a:r>
              <a:rPr lang="en-US" altLang="zh-CN" sz="1400" dirty="0">
                <a:solidFill>
                  <a:schemeClr val="tx1">
                    <a:lumMod val="75000"/>
                    <a:lumOff val="25000"/>
                  </a:schemeClr>
                </a:solidFill>
                <a:latin typeface="思源黑体 Regular" pitchFamily="34" charset="-122"/>
                <a:ea typeface="思源黑体 Regular" pitchFamily="34" charset="-122"/>
              </a:rPr>
              <a:t>4</a:t>
            </a:r>
            <a:r>
              <a:rPr lang="zh-CN" altLang="en-US" sz="1400" dirty="0">
                <a:solidFill>
                  <a:schemeClr val="tx1">
                    <a:lumMod val="75000"/>
                    <a:lumOff val="25000"/>
                  </a:schemeClr>
                </a:solidFill>
                <a:latin typeface="思源黑体 Regular" pitchFamily="34" charset="-122"/>
                <a:ea typeface="思源黑体 Regular" pitchFamily="34" charset="-122"/>
              </a:rPr>
              <a:t>月</a:t>
            </a:r>
            <a:r>
              <a:rPr lang="en-US" altLang="zh-CN" sz="1400" dirty="0">
                <a:solidFill>
                  <a:schemeClr val="tx1">
                    <a:lumMod val="75000"/>
                    <a:lumOff val="25000"/>
                  </a:schemeClr>
                </a:solidFill>
                <a:latin typeface="思源黑体 Regular" pitchFamily="34" charset="-122"/>
                <a:ea typeface="思源黑体 Regular" pitchFamily="34" charset="-122"/>
              </a:rPr>
              <a:t>3</a:t>
            </a:r>
            <a:r>
              <a:rPr lang="zh-CN" altLang="en-US" sz="1400" dirty="0">
                <a:solidFill>
                  <a:schemeClr val="tx1">
                    <a:lumMod val="75000"/>
                    <a:lumOff val="25000"/>
                  </a:schemeClr>
                </a:solidFill>
                <a:latin typeface="思源黑体 Regular" pitchFamily="34" charset="-122"/>
                <a:ea typeface="思源黑体 Regular" pitchFamily="34" charset="-122"/>
              </a:rPr>
              <a:t>日，浙江省举行第五批扩大有效投资重大项目集中开工活动暨西湖大学云谷校区校园建设工程启动仪式。</a:t>
            </a:r>
            <a:r>
              <a:rPr lang="en-US" altLang="zh-CN" sz="1400" dirty="0">
                <a:solidFill>
                  <a:schemeClr val="tx1">
                    <a:lumMod val="75000"/>
                    <a:lumOff val="25000"/>
                  </a:schemeClr>
                </a:solidFill>
                <a:latin typeface="思源黑体 Regular" pitchFamily="34" charset="-122"/>
                <a:ea typeface="思源黑体 Regular" pitchFamily="34" charset="-122"/>
              </a:rPr>
              <a:t>4</a:t>
            </a:r>
            <a:r>
              <a:rPr lang="zh-CN" altLang="en-US" sz="1400" dirty="0">
                <a:solidFill>
                  <a:schemeClr val="tx1">
                    <a:lumMod val="75000"/>
                    <a:lumOff val="25000"/>
                  </a:schemeClr>
                </a:solidFill>
                <a:latin typeface="思源黑体 Regular" pitchFamily="34" charset="-122"/>
                <a:ea typeface="思源黑体 Regular" pitchFamily="34" charset="-122"/>
              </a:rPr>
              <a:t>月</a:t>
            </a:r>
            <a:r>
              <a:rPr lang="en-US" altLang="zh-CN" sz="1400" dirty="0">
                <a:solidFill>
                  <a:schemeClr val="tx1">
                    <a:lumMod val="75000"/>
                    <a:lumOff val="25000"/>
                  </a:schemeClr>
                </a:solidFill>
                <a:latin typeface="思源黑体 Regular" pitchFamily="34" charset="-122"/>
                <a:ea typeface="思源黑体 Regular" pitchFamily="34" charset="-122"/>
              </a:rPr>
              <a:t>16</a:t>
            </a:r>
            <a:r>
              <a:rPr lang="zh-CN" altLang="en-US" sz="1400" dirty="0">
                <a:solidFill>
                  <a:schemeClr val="tx1">
                    <a:lumMod val="75000"/>
                    <a:lumOff val="25000"/>
                  </a:schemeClr>
                </a:solidFill>
                <a:latin typeface="思源黑体 Regular" pitchFamily="34" charset="-122"/>
                <a:ea typeface="思源黑体 Regular" pitchFamily="34" charset="-122"/>
              </a:rPr>
              <a:t>日，西湖大学在杭州召开了西湖大学创校校董会第一次会议，确定了西湖大学第一届校董会成员。 </a:t>
            </a:r>
            <a:endParaRPr lang="en-US" altLang="zh-CN" sz="1400" dirty="0">
              <a:solidFill>
                <a:schemeClr val="tx1">
                  <a:lumMod val="75000"/>
                  <a:lumOff val="25000"/>
                </a:schemeClr>
              </a:solidFill>
              <a:latin typeface="思源黑体 Regular" pitchFamily="34" charset="-122"/>
              <a:ea typeface="思源黑体 Regular" pitchFamily="34" charset="-122"/>
            </a:endParaRPr>
          </a:p>
        </p:txBody>
      </p:sp>
      <p:sp>
        <p:nvSpPr>
          <p:cNvPr id="8" name="TextBox 7"/>
          <p:cNvSpPr txBox="1"/>
          <p:nvPr/>
        </p:nvSpPr>
        <p:spPr>
          <a:xfrm>
            <a:off x="611560" y="1406699"/>
            <a:ext cx="5040560" cy="646331"/>
          </a:xfrm>
          <a:prstGeom prst="rect">
            <a:avLst/>
          </a:prstGeom>
          <a:noFill/>
        </p:spPr>
        <p:txBody>
          <a:bodyPr wrap="square" rtlCol="0">
            <a:spAutoFit/>
          </a:bodyPr>
          <a:lstStyle/>
          <a:p>
            <a:r>
              <a:rPr lang="zh-CN" altLang="en-US" sz="3600" dirty="0">
                <a:solidFill>
                  <a:srgbClr val="004690"/>
                </a:solidFill>
                <a:latin typeface="思源黑体 CN Regular" pitchFamily="34" charset="-122"/>
                <a:ea typeface="思源黑体 CN Regular" pitchFamily="34" charset="-122"/>
              </a:rPr>
              <a:t>演示文稿小标题内容</a:t>
            </a:r>
          </a:p>
        </p:txBody>
      </p:sp>
      <p:sp>
        <p:nvSpPr>
          <p:cNvPr id="11" name="TextBox 10"/>
          <p:cNvSpPr txBox="1"/>
          <p:nvPr/>
        </p:nvSpPr>
        <p:spPr>
          <a:xfrm>
            <a:off x="611560" y="1944871"/>
            <a:ext cx="4104456" cy="307777"/>
          </a:xfrm>
          <a:prstGeom prst="rect">
            <a:avLst/>
          </a:prstGeom>
          <a:noFill/>
        </p:spPr>
        <p:txBody>
          <a:bodyPr wrap="square" rtlCol="0">
            <a:spAutoFit/>
          </a:bodyPr>
          <a:lstStyle/>
          <a:p>
            <a:r>
              <a:rPr lang="en-US" altLang="zh-CN" sz="1400" dirty="0">
                <a:solidFill>
                  <a:srgbClr val="004690"/>
                </a:solidFill>
                <a:latin typeface="Liberation Sans" pitchFamily="34" charset="0"/>
                <a:ea typeface="苹方 中等" pitchFamily="34" charset="-122"/>
              </a:rPr>
              <a:t>Westlake University Presentation Contents</a:t>
            </a:r>
            <a:endParaRPr lang="zh-CN" altLang="en-US" sz="1400" dirty="0">
              <a:solidFill>
                <a:srgbClr val="004690"/>
              </a:solidFill>
              <a:latin typeface="Liberation Sans" pitchFamily="34" charset="0"/>
              <a:ea typeface="苹方 中等" pitchFamily="34" charset="-122"/>
            </a:endParaRPr>
          </a:p>
        </p:txBody>
      </p:sp>
    </p:spTree>
    <p:extLst>
      <p:ext uri="{BB962C8B-B14F-4D97-AF65-F5344CB8AC3E}">
        <p14:creationId xmlns:p14="http://schemas.microsoft.com/office/powerpoint/2010/main" val="3138175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59859" y="0"/>
            <a:ext cx="2284141" cy="1714500"/>
          </a:xfrm>
          <a:prstGeom prst="rect">
            <a:avLst/>
          </a:prstGeom>
          <a:solidFill>
            <a:srgbClr val="0046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58000" y="1714500"/>
            <a:ext cx="2284141" cy="1714500"/>
          </a:xfrm>
          <a:prstGeom prst="rect">
            <a:avLst/>
          </a:prstGeom>
          <a:solidFill>
            <a:srgbClr val="0046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58000" y="3429000"/>
            <a:ext cx="2284141" cy="1714500"/>
          </a:xfrm>
          <a:prstGeom prst="rect">
            <a:avLst/>
          </a:prstGeom>
          <a:solidFill>
            <a:srgbClr val="0046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73859" y="0"/>
            <a:ext cx="2284141" cy="1714500"/>
          </a:xfrm>
          <a:prstGeom prst="rect">
            <a:avLst/>
          </a:prstGeom>
          <a:solidFill>
            <a:srgbClr val="0085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73859" y="1714500"/>
            <a:ext cx="2284141" cy="1714500"/>
          </a:xfrm>
          <a:prstGeom prst="rect">
            <a:avLst/>
          </a:prstGeom>
          <a:solidFill>
            <a:srgbClr val="0046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73859" y="3428999"/>
            <a:ext cx="2284141" cy="1714501"/>
          </a:xfrm>
          <a:prstGeom prst="rect">
            <a:avLst/>
          </a:prstGeom>
          <a:solidFill>
            <a:srgbClr val="223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C:\Users\Daisy\Desktop\1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7999" y="0"/>
            <a:ext cx="2284141" cy="172379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Daisy\Desktop\1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3859" y="1714500"/>
            <a:ext cx="228414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Daisy\Desktop\11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9859" y="3429000"/>
            <a:ext cx="2284141" cy="1723797"/>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11560" y="2099533"/>
            <a:ext cx="3096344" cy="2272417"/>
          </a:xfrm>
          <a:prstGeom prst="rect">
            <a:avLst/>
          </a:prstGeom>
          <a:noFill/>
        </p:spPr>
        <p:txBody>
          <a:bodyPr wrap="square" rtlCol="0">
            <a:spAutoFit/>
          </a:bodyPr>
          <a:lstStyle/>
          <a:p>
            <a:pPr>
              <a:lnSpc>
                <a:spcPts val="1600"/>
              </a:lnSpc>
              <a:spcAft>
                <a:spcPts val="1000"/>
              </a:spcAft>
              <a:buClr>
                <a:srgbClr val="006FBC"/>
              </a:buClr>
            </a:pPr>
            <a:r>
              <a:rPr lang="zh-CN" altLang="en-US" sz="1400" dirty="0">
                <a:solidFill>
                  <a:schemeClr val="tx1">
                    <a:lumMod val="65000"/>
                    <a:lumOff val="35000"/>
                  </a:schemeClr>
                </a:solidFill>
                <a:latin typeface="思源黑体 Regular" pitchFamily="34" charset="-122"/>
                <a:ea typeface="思源黑体 Regular" pitchFamily="34" charset="-122"/>
              </a:rPr>
              <a:t>西湖大学的前身为浙江西湖高等研究院（成立于</a:t>
            </a:r>
            <a:r>
              <a:rPr lang="en-US" altLang="zh-CN" sz="1400" dirty="0">
                <a:solidFill>
                  <a:schemeClr val="tx1">
                    <a:lumMod val="65000"/>
                    <a:lumOff val="35000"/>
                  </a:schemeClr>
                </a:solidFill>
                <a:latin typeface="思源黑体 Regular" pitchFamily="34" charset="-122"/>
                <a:ea typeface="思源黑体 Regular" pitchFamily="34" charset="-122"/>
              </a:rPr>
              <a:t>2016</a:t>
            </a:r>
            <a:r>
              <a:rPr lang="zh-CN" altLang="en-US" sz="1400" dirty="0">
                <a:solidFill>
                  <a:schemeClr val="tx1">
                    <a:lumMod val="65000"/>
                    <a:lumOff val="35000"/>
                  </a:schemeClr>
                </a:solidFill>
                <a:latin typeface="思源黑体 Regular" pitchFamily="34" charset="-122"/>
                <a:ea typeface="思源黑体 Regular" pitchFamily="34" charset="-122"/>
              </a:rPr>
              <a:t>年），由清华大学副校长施一公教授、南方科技大学校长陈十一教授、中国科学技术大学常务副校长潘建伟教授、首都医科大学校长饶毅教授等科学家发起筹建。</a:t>
            </a:r>
            <a:endParaRPr lang="en-US" altLang="zh-CN" sz="1400" dirty="0">
              <a:solidFill>
                <a:schemeClr val="tx1">
                  <a:lumMod val="65000"/>
                  <a:lumOff val="35000"/>
                </a:schemeClr>
              </a:solidFill>
              <a:latin typeface="思源黑体 Regular" pitchFamily="34" charset="-122"/>
              <a:ea typeface="思源黑体 Regular" pitchFamily="34" charset="-122"/>
            </a:endParaRPr>
          </a:p>
          <a:p>
            <a:pPr>
              <a:lnSpc>
                <a:spcPts val="1600"/>
              </a:lnSpc>
              <a:spcAft>
                <a:spcPts val="1000"/>
              </a:spcAft>
              <a:buClr>
                <a:srgbClr val="006FBC"/>
              </a:buClr>
            </a:pPr>
            <a:r>
              <a:rPr lang="en-US" altLang="zh-CN" sz="1400" dirty="0">
                <a:solidFill>
                  <a:schemeClr val="tx1">
                    <a:lumMod val="65000"/>
                    <a:lumOff val="35000"/>
                  </a:schemeClr>
                </a:solidFill>
                <a:latin typeface="思源黑体 Regular" pitchFamily="34" charset="-122"/>
                <a:ea typeface="思源黑体 Regular" pitchFamily="34" charset="-122"/>
              </a:rPr>
              <a:t>2018</a:t>
            </a:r>
            <a:r>
              <a:rPr lang="zh-CN" altLang="en-US" sz="1400" dirty="0">
                <a:solidFill>
                  <a:schemeClr val="tx1">
                    <a:lumMod val="65000"/>
                    <a:lumOff val="35000"/>
                  </a:schemeClr>
                </a:solidFill>
                <a:latin typeface="思源黑体 Regular" pitchFamily="34" charset="-122"/>
                <a:ea typeface="思源黑体 Regular" pitchFamily="34" charset="-122"/>
              </a:rPr>
              <a:t>年</a:t>
            </a:r>
            <a:r>
              <a:rPr lang="en-US" altLang="zh-CN" sz="1400" dirty="0">
                <a:solidFill>
                  <a:schemeClr val="tx1">
                    <a:lumMod val="65000"/>
                    <a:lumOff val="35000"/>
                  </a:schemeClr>
                </a:solidFill>
                <a:latin typeface="思源黑体 Regular" pitchFamily="34" charset="-122"/>
                <a:ea typeface="思源黑体 Regular" pitchFamily="34" charset="-122"/>
              </a:rPr>
              <a:t>2</a:t>
            </a:r>
            <a:r>
              <a:rPr lang="zh-CN" altLang="en-US" sz="1400" dirty="0">
                <a:solidFill>
                  <a:schemeClr val="tx1">
                    <a:lumMod val="65000"/>
                    <a:lumOff val="35000"/>
                  </a:schemeClr>
                </a:solidFill>
                <a:latin typeface="思源黑体 Regular" pitchFamily="34" charset="-122"/>
                <a:ea typeface="思源黑体 Regular" pitchFamily="34" charset="-122"/>
              </a:rPr>
              <a:t>月</a:t>
            </a:r>
            <a:r>
              <a:rPr lang="en-US" altLang="zh-CN" sz="1400" dirty="0">
                <a:solidFill>
                  <a:schemeClr val="tx1">
                    <a:lumMod val="65000"/>
                    <a:lumOff val="35000"/>
                  </a:schemeClr>
                </a:solidFill>
                <a:latin typeface="思源黑体 Regular" pitchFamily="34" charset="-122"/>
                <a:ea typeface="思源黑体 Regular" pitchFamily="34" charset="-122"/>
              </a:rPr>
              <a:t>14</a:t>
            </a:r>
            <a:r>
              <a:rPr lang="zh-CN" altLang="en-US" sz="1400" dirty="0">
                <a:solidFill>
                  <a:schemeClr val="tx1">
                    <a:lumMod val="65000"/>
                    <a:lumOff val="35000"/>
                  </a:schemeClr>
                </a:solidFill>
                <a:latin typeface="思源黑体 Regular" pitchFamily="34" charset="-122"/>
                <a:ea typeface="思源黑体 Regular" pitchFamily="34" charset="-122"/>
              </a:rPr>
              <a:t>日，教育部正式批复同意浙江省设立西湖大学。杨振宁任西湖大学校董会名誉主席，钱颖一教授为校董会主席。</a:t>
            </a:r>
            <a:endParaRPr lang="en-US" altLang="zh-CN" sz="1400" dirty="0">
              <a:solidFill>
                <a:schemeClr val="tx1">
                  <a:lumMod val="65000"/>
                  <a:lumOff val="35000"/>
                </a:schemeClr>
              </a:solidFill>
              <a:latin typeface="思源黑体 Regular" pitchFamily="34" charset="-122"/>
              <a:ea typeface="思源黑体 Regular" pitchFamily="34" charset="-122"/>
            </a:endParaRPr>
          </a:p>
        </p:txBody>
      </p:sp>
      <p:sp>
        <p:nvSpPr>
          <p:cNvPr id="25" name="TextBox 24"/>
          <p:cNvSpPr txBox="1"/>
          <p:nvPr/>
        </p:nvSpPr>
        <p:spPr>
          <a:xfrm>
            <a:off x="4573430" y="752386"/>
            <a:ext cx="2286429" cy="430887"/>
          </a:xfrm>
          <a:prstGeom prst="rect">
            <a:avLst/>
          </a:prstGeom>
          <a:noFill/>
        </p:spPr>
        <p:txBody>
          <a:bodyPr wrap="square" rtlCol="0">
            <a:spAutoFit/>
          </a:bodyPr>
          <a:lstStyle/>
          <a:p>
            <a:pPr algn="ctr"/>
            <a:r>
              <a:rPr lang="en-US" altLang="zh-CN" sz="1100" dirty="0">
                <a:solidFill>
                  <a:schemeClr val="bg1"/>
                </a:solidFill>
                <a:latin typeface="Liberation Sans" pitchFamily="34" charset="0"/>
                <a:ea typeface="苹方 中等" pitchFamily="34" charset="-122"/>
              </a:rPr>
              <a:t>Westlake University</a:t>
            </a:r>
          </a:p>
          <a:p>
            <a:pPr algn="ctr"/>
            <a:r>
              <a:rPr lang="en-US" altLang="zh-CN" sz="1100" dirty="0">
                <a:solidFill>
                  <a:schemeClr val="bg1"/>
                </a:solidFill>
                <a:latin typeface="Liberation Sans" pitchFamily="34" charset="0"/>
                <a:ea typeface="苹方 中等" pitchFamily="34" charset="-122"/>
              </a:rPr>
              <a:t>Presentation</a:t>
            </a:r>
            <a:endParaRPr lang="zh-CN" altLang="en-US" sz="1100" dirty="0">
              <a:solidFill>
                <a:schemeClr val="bg1"/>
              </a:solidFill>
              <a:latin typeface="Liberation Sans" pitchFamily="34" charset="0"/>
              <a:ea typeface="苹方 中等" pitchFamily="34" charset="-122"/>
            </a:endParaRPr>
          </a:p>
        </p:txBody>
      </p:sp>
      <p:sp>
        <p:nvSpPr>
          <p:cNvPr id="27" name="TextBox 26"/>
          <p:cNvSpPr txBox="1"/>
          <p:nvPr/>
        </p:nvSpPr>
        <p:spPr>
          <a:xfrm>
            <a:off x="4573859" y="4170834"/>
            <a:ext cx="2286429" cy="430887"/>
          </a:xfrm>
          <a:prstGeom prst="rect">
            <a:avLst/>
          </a:prstGeom>
          <a:noFill/>
        </p:spPr>
        <p:txBody>
          <a:bodyPr wrap="square" rtlCol="0">
            <a:spAutoFit/>
          </a:bodyPr>
          <a:lstStyle/>
          <a:p>
            <a:pPr algn="ctr"/>
            <a:r>
              <a:rPr lang="en-US" altLang="zh-CN" sz="1100" dirty="0">
                <a:solidFill>
                  <a:schemeClr val="bg1"/>
                </a:solidFill>
                <a:latin typeface="Liberation Sans" pitchFamily="34" charset="0"/>
                <a:ea typeface="苹方 中等" pitchFamily="34" charset="-122"/>
              </a:rPr>
              <a:t>Westlake University</a:t>
            </a:r>
          </a:p>
          <a:p>
            <a:pPr algn="ctr"/>
            <a:r>
              <a:rPr lang="en-US" altLang="zh-CN" sz="1100" dirty="0">
                <a:solidFill>
                  <a:schemeClr val="bg1"/>
                </a:solidFill>
                <a:latin typeface="Liberation Sans" pitchFamily="34" charset="0"/>
                <a:ea typeface="苹方 中等" pitchFamily="34" charset="-122"/>
              </a:rPr>
              <a:t>Presentation</a:t>
            </a:r>
            <a:endParaRPr lang="zh-CN" altLang="en-US" sz="1100" dirty="0">
              <a:solidFill>
                <a:schemeClr val="bg1"/>
              </a:solidFill>
              <a:latin typeface="Liberation Sans" pitchFamily="34" charset="0"/>
              <a:ea typeface="苹方 中等" pitchFamily="34" charset="-122"/>
            </a:endParaRPr>
          </a:p>
        </p:txBody>
      </p:sp>
      <p:sp>
        <p:nvSpPr>
          <p:cNvPr id="28" name="TextBox 27"/>
          <p:cNvSpPr txBox="1"/>
          <p:nvPr/>
        </p:nvSpPr>
        <p:spPr>
          <a:xfrm>
            <a:off x="6872344" y="2387084"/>
            <a:ext cx="2286429" cy="430887"/>
          </a:xfrm>
          <a:prstGeom prst="rect">
            <a:avLst/>
          </a:prstGeom>
          <a:noFill/>
        </p:spPr>
        <p:txBody>
          <a:bodyPr wrap="square" rtlCol="0">
            <a:spAutoFit/>
          </a:bodyPr>
          <a:lstStyle/>
          <a:p>
            <a:pPr algn="ctr"/>
            <a:r>
              <a:rPr lang="en-US" altLang="zh-CN" sz="1100" dirty="0">
                <a:solidFill>
                  <a:schemeClr val="bg1"/>
                </a:solidFill>
                <a:latin typeface="Liberation Sans" pitchFamily="34" charset="0"/>
                <a:ea typeface="苹方 中等" pitchFamily="34" charset="-122"/>
              </a:rPr>
              <a:t>Westlake University</a:t>
            </a:r>
          </a:p>
          <a:p>
            <a:pPr algn="ctr"/>
            <a:r>
              <a:rPr lang="en-US" altLang="zh-CN" sz="1100" dirty="0">
                <a:solidFill>
                  <a:schemeClr val="bg1"/>
                </a:solidFill>
                <a:latin typeface="Liberation Sans" pitchFamily="34" charset="0"/>
                <a:ea typeface="苹方 中等" pitchFamily="34" charset="-122"/>
              </a:rPr>
              <a:t>Presentation</a:t>
            </a:r>
            <a:endParaRPr lang="zh-CN" altLang="en-US" sz="1100" dirty="0">
              <a:solidFill>
                <a:schemeClr val="bg1"/>
              </a:solidFill>
              <a:latin typeface="Liberation Sans" pitchFamily="34" charset="0"/>
              <a:ea typeface="苹方 中等" pitchFamily="34" charset="-122"/>
            </a:endParaRPr>
          </a:p>
        </p:txBody>
      </p:sp>
      <p:sp>
        <p:nvSpPr>
          <p:cNvPr id="34" name="TextBox 33"/>
          <p:cNvSpPr txBox="1"/>
          <p:nvPr/>
        </p:nvSpPr>
        <p:spPr>
          <a:xfrm>
            <a:off x="611560" y="1131590"/>
            <a:ext cx="2664296" cy="646331"/>
          </a:xfrm>
          <a:prstGeom prst="rect">
            <a:avLst/>
          </a:prstGeom>
          <a:noFill/>
        </p:spPr>
        <p:txBody>
          <a:bodyPr wrap="square" rtlCol="0">
            <a:spAutoFit/>
          </a:bodyPr>
          <a:lstStyle/>
          <a:p>
            <a:r>
              <a:rPr lang="zh-CN" altLang="en-US" sz="3600" dirty="0">
                <a:solidFill>
                  <a:srgbClr val="004690"/>
                </a:solidFill>
                <a:latin typeface="思源黑体 CN Regular" pitchFamily="34" charset="-122"/>
                <a:ea typeface="思源黑体 CN Regular" pitchFamily="34" charset="-122"/>
              </a:rPr>
              <a:t>小标题内容</a:t>
            </a:r>
          </a:p>
        </p:txBody>
      </p:sp>
      <p:sp>
        <p:nvSpPr>
          <p:cNvPr id="35" name="TextBox 34"/>
          <p:cNvSpPr txBox="1"/>
          <p:nvPr/>
        </p:nvSpPr>
        <p:spPr>
          <a:xfrm>
            <a:off x="611560" y="1669762"/>
            <a:ext cx="2052228" cy="307777"/>
          </a:xfrm>
          <a:prstGeom prst="rect">
            <a:avLst/>
          </a:prstGeom>
          <a:noFill/>
        </p:spPr>
        <p:txBody>
          <a:bodyPr wrap="square" rtlCol="0">
            <a:spAutoFit/>
          </a:bodyPr>
          <a:lstStyle/>
          <a:p>
            <a:r>
              <a:rPr lang="en-US" altLang="zh-CN" sz="1400" dirty="0">
                <a:solidFill>
                  <a:srgbClr val="004690"/>
                </a:solidFill>
                <a:latin typeface="Liberation Sans" pitchFamily="34" charset="0"/>
                <a:ea typeface="苹方 中等" pitchFamily="34" charset="-122"/>
              </a:rPr>
              <a:t>Presentation Contents</a:t>
            </a:r>
            <a:endParaRPr lang="zh-CN" altLang="en-US" sz="1400" dirty="0">
              <a:solidFill>
                <a:srgbClr val="004690"/>
              </a:solidFill>
              <a:latin typeface="Liberation Sans" pitchFamily="34" charset="0"/>
              <a:ea typeface="苹方 中等" pitchFamily="34" charset="-122"/>
            </a:endParaRPr>
          </a:p>
        </p:txBody>
      </p:sp>
    </p:spTree>
    <p:extLst>
      <p:ext uri="{BB962C8B-B14F-4D97-AF65-F5344CB8AC3E}">
        <p14:creationId xmlns:p14="http://schemas.microsoft.com/office/powerpoint/2010/main" val="100908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2576699280"/>
              </p:ext>
            </p:extLst>
          </p:nvPr>
        </p:nvGraphicFramePr>
        <p:xfrm>
          <a:off x="539552" y="1735032"/>
          <a:ext cx="7920879" cy="2448272"/>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Box 23"/>
          <p:cNvSpPr txBox="1"/>
          <p:nvPr/>
        </p:nvSpPr>
        <p:spPr>
          <a:xfrm>
            <a:off x="1331640" y="4186082"/>
            <a:ext cx="6326460" cy="502702"/>
          </a:xfrm>
          <a:prstGeom prst="rect">
            <a:avLst/>
          </a:prstGeom>
          <a:noFill/>
        </p:spPr>
        <p:txBody>
          <a:bodyPr wrap="square" rtlCol="0">
            <a:spAutoFit/>
          </a:bodyPr>
          <a:lstStyle/>
          <a:p>
            <a:pPr>
              <a:lnSpc>
                <a:spcPts val="1600"/>
              </a:lnSpc>
              <a:spcAft>
                <a:spcPts val="1000"/>
              </a:spcAft>
              <a:buClr>
                <a:srgbClr val="006FBC"/>
              </a:buClr>
            </a:pPr>
            <a:r>
              <a:rPr lang="zh-CN" altLang="en-US" sz="1300" dirty="0">
                <a:solidFill>
                  <a:schemeClr val="tx1">
                    <a:lumMod val="65000"/>
                    <a:lumOff val="35000"/>
                  </a:schemeClr>
                </a:solidFill>
                <a:latin typeface="思源黑体 Regular" pitchFamily="34" charset="-122"/>
                <a:ea typeface="思源黑体 Regular" pitchFamily="34" charset="-122"/>
              </a:rPr>
              <a:t>西湖大学的前身为浙江西湖高等研究院（成立于</a:t>
            </a:r>
            <a:r>
              <a:rPr lang="en-US" altLang="zh-CN" sz="1300" dirty="0">
                <a:solidFill>
                  <a:schemeClr val="tx1">
                    <a:lumMod val="65000"/>
                    <a:lumOff val="35000"/>
                  </a:schemeClr>
                </a:solidFill>
                <a:latin typeface="思源黑体 Regular" pitchFamily="34" charset="-122"/>
                <a:ea typeface="思源黑体 Regular" pitchFamily="34" charset="-122"/>
              </a:rPr>
              <a:t>2016</a:t>
            </a:r>
            <a:r>
              <a:rPr lang="zh-CN" altLang="en-US" sz="1300" dirty="0">
                <a:solidFill>
                  <a:schemeClr val="tx1">
                    <a:lumMod val="65000"/>
                    <a:lumOff val="35000"/>
                  </a:schemeClr>
                </a:solidFill>
                <a:latin typeface="思源黑体 Regular" pitchFamily="34" charset="-122"/>
                <a:ea typeface="思源黑体 Regular" pitchFamily="34" charset="-122"/>
              </a:rPr>
              <a:t>年），由清华大学副校长施一公教授、南方科技大学校长陈十一教授、中国科学技术大学常务副校长潘建伟教授。</a:t>
            </a:r>
            <a:endParaRPr lang="en-US" altLang="zh-CN" sz="1300" dirty="0">
              <a:solidFill>
                <a:schemeClr val="tx1">
                  <a:lumMod val="65000"/>
                  <a:lumOff val="35000"/>
                </a:schemeClr>
              </a:solidFill>
              <a:latin typeface="思源黑体 Regular" pitchFamily="34" charset="-122"/>
              <a:ea typeface="思源黑体 Regular" pitchFamily="34" charset="-122"/>
            </a:endParaRPr>
          </a:p>
        </p:txBody>
      </p:sp>
      <p:sp>
        <p:nvSpPr>
          <p:cNvPr id="31" name="TextBox 30"/>
          <p:cNvSpPr txBox="1"/>
          <p:nvPr/>
        </p:nvSpPr>
        <p:spPr>
          <a:xfrm>
            <a:off x="1" y="1059582"/>
            <a:ext cx="9143997" cy="523220"/>
          </a:xfrm>
          <a:prstGeom prst="rect">
            <a:avLst/>
          </a:prstGeom>
          <a:noFill/>
        </p:spPr>
        <p:txBody>
          <a:bodyPr wrap="square" rtlCol="0">
            <a:spAutoFit/>
          </a:bodyPr>
          <a:lstStyle/>
          <a:p>
            <a:pPr algn="ctr"/>
            <a:r>
              <a:rPr lang="zh-CN" altLang="en-US" sz="2800" dirty="0">
                <a:solidFill>
                  <a:srgbClr val="004690"/>
                </a:solidFill>
                <a:latin typeface="思源黑体 CN Regular" pitchFamily="34" charset="-122"/>
                <a:ea typeface="思源黑体 CN Regular" pitchFamily="34" charset="-122"/>
              </a:rPr>
              <a:t>小标题内容</a:t>
            </a:r>
          </a:p>
        </p:txBody>
      </p:sp>
      <p:sp>
        <p:nvSpPr>
          <p:cNvPr id="32" name="TextBox 31"/>
          <p:cNvSpPr txBox="1"/>
          <p:nvPr/>
        </p:nvSpPr>
        <p:spPr>
          <a:xfrm>
            <a:off x="1" y="1502663"/>
            <a:ext cx="9143997" cy="276999"/>
          </a:xfrm>
          <a:prstGeom prst="rect">
            <a:avLst/>
          </a:prstGeom>
          <a:noFill/>
        </p:spPr>
        <p:txBody>
          <a:bodyPr wrap="square" rtlCol="0">
            <a:spAutoFit/>
          </a:bodyPr>
          <a:lstStyle/>
          <a:p>
            <a:pPr algn="ctr"/>
            <a:r>
              <a:rPr lang="en-US" altLang="zh-CN" sz="1200" dirty="0">
                <a:solidFill>
                  <a:srgbClr val="004690"/>
                </a:solidFill>
                <a:latin typeface="Liberation Sans" pitchFamily="34" charset="0"/>
                <a:ea typeface="苹方 中等" pitchFamily="34" charset="-122"/>
              </a:rPr>
              <a:t>Presentation Contents</a:t>
            </a:r>
            <a:endParaRPr lang="zh-CN" altLang="en-US" sz="1200" dirty="0">
              <a:solidFill>
                <a:srgbClr val="004690"/>
              </a:solidFill>
              <a:latin typeface="Liberation Sans" pitchFamily="34" charset="0"/>
              <a:ea typeface="苹方 中等" pitchFamily="34" charset="-122"/>
            </a:endParaRPr>
          </a:p>
        </p:txBody>
      </p:sp>
    </p:spTree>
    <p:extLst>
      <p:ext uri="{BB962C8B-B14F-4D97-AF65-F5344CB8AC3E}">
        <p14:creationId xmlns:p14="http://schemas.microsoft.com/office/powerpoint/2010/main" val="557555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505" t="3309" r="6738" b="13121"/>
          <a:stretch/>
        </p:blipFill>
        <p:spPr bwMode="auto">
          <a:xfrm>
            <a:off x="4189421" y="2067694"/>
            <a:ext cx="4954580" cy="2448272"/>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p:cNvSpPr txBox="1"/>
          <p:nvPr/>
        </p:nvSpPr>
        <p:spPr>
          <a:xfrm>
            <a:off x="611560" y="1131590"/>
            <a:ext cx="2664296" cy="646331"/>
          </a:xfrm>
          <a:prstGeom prst="rect">
            <a:avLst/>
          </a:prstGeom>
          <a:noFill/>
        </p:spPr>
        <p:txBody>
          <a:bodyPr wrap="square" rtlCol="0">
            <a:spAutoFit/>
          </a:bodyPr>
          <a:lstStyle/>
          <a:p>
            <a:r>
              <a:rPr lang="zh-CN" altLang="en-US" sz="3600" dirty="0">
                <a:solidFill>
                  <a:srgbClr val="004690"/>
                </a:solidFill>
                <a:latin typeface="思源黑体 CN Regular" pitchFamily="34" charset="-122"/>
                <a:ea typeface="思源黑体 CN Regular" pitchFamily="34" charset="-122"/>
              </a:rPr>
              <a:t>小标题内容</a:t>
            </a:r>
          </a:p>
        </p:txBody>
      </p:sp>
      <p:sp>
        <p:nvSpPr>
          <p:cNvPr id="52" name="TextBox 51"/>
          <p:cNvSpPr txBox="1"/>
          <p:nvPr/>
        </p:nvSpPr>
        <p:spPr>
          <a:xfrm>
            <a:off x="611560" y="1669762"/>
            <a:ext cx="2052228" cy="307777"/>
          </a:xfrm>
          <a:prstGeom prst="rect">
            <a:avLst/>
          </a:prstGeom>
          <a:noFill/>
        </p:spPr>
        <p:txBody>
          <a:bodyPr wrap="square" rtlCol="0">
            <a:spAutoFit/>
          </a:bodyPr>
          <a:lstStyle/>
          <a:p>
            <a:r>
              <a:rPr lang="en-US" altLang="zh-CN" sz="1400" dirty="0">
                <a:solidFill>
                  <a:srgbClr val="004690"/>
                </a:solidFill>
                <a:latin typeface="Liberation Sans" pitchFamily="34" charset="0"/>
                <a:ea typeface="苹方 中等" pitchFamily="34" charset="-122"/>
              </a:rPr>
              <a:t>Presentation Contents</a:t>
            </a:r>
            <a:endParaRPr lang="zh-CN" altLang="en-US" sz="1400" dirty="0">
              <a:solidFill>
                <a:srgbClr val="004690"/>
              </a:solidFill>
              <a:latin typeface="Liberation Sans" pitchFamily="34" charset="0"/>
              <a:ea typeface="苹方 中等" pitchFamily="34" charset="-122"/>
            </a:endParaRPr>
          </a:p>
        </p:txBody>
      </p:sp>
      <p:sp>
        <p:nvSpPr>
          <p:cNvPr id="53" name="TextBox 52"/>
          <p:cNvSpPr txBox="1"/>
          <p:nvPr/>
        </p:nvSpPr>
        <p:spPr>
          <a:xfrm>
            <a:off x="611560" y="2099533"/>
            <a:ext cx="3024336" cy="2477601"/>
          </a:xfrm>
          <a:prstGeom prst="rect">
            <a:avLst/>
          </a:prstGeom>
          <a:noFill/>
        </p:spPr>
        <p:txBody>
          <a:bodyPr wrap="square" rtlCol="0">
            <a:spAutoFit/>
          </a:bodyPr>
          <a:lstStyle/>
          <a:p>
            <a:pPr>
              <a:lnSpc>
                <a:spcPts val="1600"/>
              </a:lnSpc>
              <a:spcAft>
                <a:spcPts val="1000"/>
              </a:spcAft>
              <a:buClr>
                <a:srgbClr val="006FBC"/>
              </a:buClr>
            </a:pPr>
            <a:r>
              <a:rPr lang="zh-CN" altLang="en-US" sz="1400" dirty="0">
                <a:solidFill>
                  <a:schemeClr val="tx1">
                    <a:lumMod val="65000"/>
                    <a:lumOff val="35000"/>
                  </a:schemeClr>
                </a:solidFill>
                <a:latin typeface="思源黑体 Regular" pitchFamily="34" charset="-122"/>
                <a:ea typeface="思源黑体 Regular" pitchFamily="34" charset="-122"/>
              </a:rPr>
              <a:t>西湖大学的前身为浙江西湖高等研究院（成立于</a:t>
            </a:r>
            <a:r>
              <a:rPr lang="en-US" altLang="zh-CN" sz="1400" dirty="0">
                <a:solidFill>
                  <a:schemeClr val="tx1">
                    <a:lumMod val="65000"/>
                    <a:lumOff val="35000"/>
                  </a:schemeClr>
                </a:solidFill>
                <a:latin typeface="思源黑体 Regular" pitchFamily="34" charset="-122"/>
                <a:ea typeface="思源黑体 Regular" pitchFamily="34" charset="-122"/>
              </a:rPr>
              <a:t>2016</a:t>
            </a:r>
            <a:r>
              <a:rPr lang="zh-CN" altLang="en-US" sz="1400" dirty="0">
                <a:solidFill>
                  <a:schemeClr val="tx1">
                    <a:lumMod val="65000"/>
                    <a:lumOff val="35000"/>
                  </a:schemeClr>
                </a:solidFill>
                <a:latin typeface="思源黑体 Regular" pitchFamily="34" charset="-122"/>
                <a:ea typeface="思源黑体 Regular" pitchFamily="34" charset="-122"/>
              </a:rPr>
              <a:t>年），由清华大学副校长施一公教授、南方科技大学校长陈十一教授、中国科学技术大学常务副校长潘建伟教授、首都医科大学校长饶毅教授等科学家发起筹建。</a:t>
            </a:r>
            <a:endParaRPr lang="en-US" altLang="zh-CN" sz="1400" dirty="0">
              <a:solidFill>
                <a:schemeClr val="tx1">
                  <a:lumMod val="65000"/>
                  <a:lumOff val="35000"/>
                </a:schemeClr>
              </a:solidFill>
              <a:latin typeface="思源黑体 Regular" pitchFamily="34" charset="-122"/>
              <a:ea typeface="思源黑体 Regular" pitchFamily="34" charset="-122"/>
            </a:endParaRPr>
          </a:p>
          <a:p>
            <a:pPr>
              <a:lnSpc>
                <a:spcPts val="1600"/>
              </a:lnSpc>
              <a:spcAft>
                <a:spcPts val="1000"/>
              </a:spcAft>
              <a:buClr>
                <a:srgbClr val="006FBC"/>
              </a:buClr>
            </a:pPr>
            <a:r>
              <a:rPr lang="en-US" altLang="zh-CN" sz="1400" dirty="0">
                <a:solidFill>
                  <a:schemeClr val="tx1">
                    <a:lumMod val="65000"/>
                    <a:lumOff val="35000"/>
                  </a:schemeClr>
                </a:solidFill>
                <a:latin typeface="思源黑体 Regular" pitchFamily="34" charset="-122"/>
                <a:ea typeface="思源黑体 Regular" pitchFamily="34" charset="-122"/>
              </a:rPr>
              <a:t>2018</a:t>
            </a:r>
            <a:r>
              <a:rPr lang="zh-CN" altLang="en-US" sz="1400" dirty="0">
                <a:solidFill>
                  <a:schemeClr val="tx1">
                    <a:lumMod val="65000"/>
                    <a:lumOff val="35000"/>
                  </a:schemeClr>
                </a:solidFill>
                <a:latin typeface="思源黑体 Regular" pitchFamily="34" charset="-122"/>
                <a:ea typeface="思源黑体 Regular" pitchFamily="34" charset="-122"/>
              </a:rPr>
              <a:t>年</a:t>
            </a:r>
            <a:r>
              <a:rPr lang="en-US" altLang="zh-CN" sz="1400" dirty="0">
                <a:solidFill>
                  <a:schemeClr val="tx1">
                    <a:lumMod val="65000"/>
                    <a:lumOff val="35000"/>
                  </a:schemeClr>
                </a:solidFill>
                <a:latin typeface="思源黑体 Regular" pitchFamily="34" charset="-122"/>
                <a:ea typeface="思源黑体 Regular" pitchFamily="34" charset="-122"/>
              </a:rPr>
              <a:t>2</a:t>
            </a:r>
            <a:r>
              <a:rPr lang="zh-CN" altLang="en-US" sz="1400" dirty="0">
                <a:solidFill>
                  <a:schemeClr val="tx1">
                    <a:lumMod val="65000"/>
                    <a:lumOff val="35000"/>
                  </a:schemeClr>
                </a:solidFill>
                <a:latin typeface="思源黑体 Regular" pitchFamily="34" charset="-122"/>
                <a:ea typeface="思源黑体 Regular" pitchFamily="34" charset="-122"/>
              </a:rPr>
              <a:t>月</a:t>
            </a:r>
            <a:r>
              <a:rPr lang="en-US" altLang="zh-CN" sz="1400" dirty="0">
                <a:solidFill>
                  <a:schemeClr val="tx1">
                    <a:lumMod val="65000"/>
                    <a:lumOff val="35000"/>
                  </a:schemeClr>
                </a:solidFill>
                <a:latin typeface="思源黑体 Regular" pitchFamily="34" charset="-122"/>
                <a:ea typeface="思源黑体 Regular" pitchFamily="34" charset="-122"/>
              </a:rPr>
              <a:t>14</a:t>
            </a:r>
            <a:r>
              <a:rPr lang="zh-CN" altLang="en-US" sz="1400" dirty="0">
                <a:solidFill>
                  <a:schemeClr val="tx1">
                    <a:lumMod val="65000"/>
                    <a:lumOff val="35000"/>
                  </a:schemeClr>
                </a:solidFill>
                <a:latin typeface="思源黑体 Regular" pitchFamily="34" charset="-122"/>
                <a:ea typeface="思源黑体 Regular" pitchFamily="34" charset="-122"/>
              </a:rPr>
              <a:t>日，教育部正式批复同意浙江省设立西湖大学。杨振宁任西湖大学校董会名誉主席，钱颖一教授为校董会主席。</a:t>
            </a:r>
            <a:endParaRPr lang="en-US" altLang="zh-CN" sz="1400" dirty="0">
              <a:solidFill>
                <a:schemeClr val="tx1">
                  <a:lumMod val="65000"/>
                  <a:lumOff val="35000"/>
                </a:schemeClr>
              </a:solidFill>
              <a:latin typeface="思源黑体 Regular" pitchFamily="34" charset="-122"/>
              <a:ea typeface="思源黑体 Regular" pitchFamily="34" charset="-122"/>
            </a:endParaRPr>
          </a:p>
        </p:txBody>
      </p:sp>
    </p:spTree>
    <p:extLst>
      <p:ext uri="{BB962C8B-B14F-4D97-AF65-F5344CB8AC3E}">
        <p14:creationId xmlns:p14="http://schemas.microsoft.com/office/powerpoint/2010/main" val="1541072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2345F"/>
        </a:solidFill>
        <a:effectLst/>
      </p:bgPr>
    </p:bg>
    <p:spTree>
      <p:nvGrpSpPr>
        <p:cNvPr id="1" name=""/>
        <p:cNvGrpSpPr/>
        <p:nvPr/>
      </p:nvGrpSpPr>
      <p:grpSpPr>
        <a:xfrm>
          <a:off x="0" y="0"/>
          <a:ext cx="0" cy="0"/>
          <a:chOff x="0" y="0"/>
          <a:chExt cx="0" cy="0"/>
        </a:xfrm>
      </p:grpSpPr>
      <p:sp>
        <p:nvSpPr>
          <p:cNvPr id="12" name="TextBox 11"/>
          <p:cNvSpPr txBox="1"/>
          <p:nvPr/>
        </p:nvSpPr>
        <p:spPr>
          <a:xfrm>
            <a:off x="0" y="1986201"/>
            <a:ext cx="9144000" cy="1200329"/>
          </a:xfrm>
          <a:prstGeom prst="rect">
            <a:avLst/>
          </a:prstGeom>
          <a:noFill/>
        </p:spPr>
        <p:txBody>
          <a:bodyPr wrap="square" rtlCol="0">
            <a:spAutoFit/>
          </a:bodyPr>
          <a:lstStyle/>
          <a:p>
            <a:pPr algn="ctr"/>
            <a:r>
              <a:rPr lang="en-US" altLang="zh-CN" sz="7200" dirty="0">
                <a:solidFill>
                  <a:schemeClr val="bg1"/>
                </a:solidFill>
                <a:latin typeface="Liberation Sans" pitchFamily="34" charset="0"/>
                <a:ea typeface="苹方 细体" pitchFamily="34" charset="-122"/>
              </a:rPr>
              <a:t>THANKS</a:t>
            </a:r>
            <a:endParaRPr lang="zh-CN" altLang="en-US" sz="7200" dirty="0">
              <a:solidFill>
                <a:schemeClr val="bg1"/>
              </a:solidFill>
              <a:latin typeface="Liberation Sans" pitchFamily="34" charset="0"/>
              <a:ea typeface="苹方 细体" pitchFamily="34" charset="-122"/>
            </a:endParaRPr>
          </a:p>
        </p:txBody>
      </p:sp>
      <p:sp>
        <p:nvSpPr>
          <p:cNvPr id="11" name="TextBox 10"/>
          <p:cNvSpPr txBox="1"/>
          <p:nvPr/>
        </p:nvSpPr>
        <p:spPr>
          <a:xfrm>
            <a:off x="0" y="3066321"/>
            <a:ext cx="9144000" cy="297517"/>
          </a:xfrm>
          <a:prstGeom prst="rect">
            <a:avLst/>
          </a:prstGeom>
          <a:noFill/>
        </p:spPr>
        <p:txBody>
          <a:bodyPr wrap="square" rtlCol="0">
            <a:spAutoFit/>
          </a:bodyPr>
          <a:lstStyle/>
          <a:p>
            <a:pPr algn="ctr">
              <a:lnSpc>
                <a:spcPts val="1600"/>
              </a:lnSpc>
              <a:buClr>
                <a:srgbClr val="006FBC"/>
              </a:buClr>
            </a:pPr>
            <a:r>
              <a:rPr lang="en-US" altLang="zh-CN" sz="1600" dirty="0">
                <a:solidFill>
                  <a:srgbClr val="FF8C00"/>
                </a:solidFill>
                <a:latin typeface="Liberation Sans" pitchFamily="34" charset="0"/>
                <a:ea typeface="苹方 中等" pitchFamily="34" charset="-122"/>
              </a:rPr>
              <a:t>www.westlake.edu.cn</a:t>
            </a:r>
            <a:endParaRPr lang="zh-CN" altLang="en-US" sz="1600" dirty="0">
              <a:solidFill>
                <a:srgbClr val="FF8C00"/>
              </a:solidFill>
              <a:latin typeface="Liberation Sans" pitchFamily="34" charset="0"/>
              <a:ea typeface="苹方 中等" pitchFamily="34" charset="-122"/>
            </a:endParaRPr>
          </a:p>
        </p:txBody>
      </p:sp>
      <p:pic>
        <p:nvPicPr>
          <p:cNvPr id="17" name="Picture 4" descr="C:\Users\Daisy\Desktop\0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0778" y="469516"/>
            <a:ext cx="1920862" cy="80609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0" y="4136762"/>
            <a:ext cx="9143999" cy="523220"/>
          </a:xfrm>
          <a:prstGeom prst="rect">
            <a:avLst/>
          </a:prstGeom>
          <a:noFill/>
        </p:spPr>
        <p:txBody>
          <a:bodyPr wrap="square" rtlCol="0">
            <a:spAutoFit/>
          </a:bodyPr>
          <a:lstStyle/>
          <a:p>
            <a:pPr algn="ctr"/>
            <a:r>
              <a:rPr lang="zh-CN" altLang="en-US" sz="1400" dirty="0">
                <a:solidFill>
                  <a:schemeClr val="bg1"/>
                </a:solidFill>
                <a:latin typeface="思源黑体 CN Light" pitchFamily="34" charset="-122"/>
                <a:ea typeface="思源黑体 CN Light" pitchFamily="34" charset="-122"/>
              </a:rPr>
              <a:t>西湖大学会议中心</a:t>
            </a:r>
            <a:endParaRPr lang="en-US" altLang="zh-CN" sz="1400" dirty="0">
              <a:solidFill>
                <a:schemeClr val="bg1"/>
              </a:solidFill>
              <a:latin typeface="思源黑体 CN Light" pitchFamily="34" charset="-122"/>
              <a:ea typeface="思源黑体 CN Light" pitchFamily="34" charset="-122"/>
            </a:endParaRPr>
          </a:p>
          <a:p>
            <a:pPr algn="ctr"/>
            <a:r>
              <a:rPr lang="en-US" altLang="zh-CN" sz="1400" dirty="0">
                <a:solidFill>
                  <a:schemeClr val="bg1"/>
                </a:solidFill>
                <a:latin typeface="思源黑体 CN Light" pitchFamily="34" charset="-122"/>
                <a:ea typeface="思源黑体 CN Light" pitchFamily="34" charset="-122"/>
              </a:rPr>
              <a:t>2020.4.30</a:t>
            </a:r>
            <a:endParaRPr lang="zh-CN" altLang="en-US" sz="1400" dirty="0">
              <a:solidFill>
                <a:schemeClr val="bg1"/>
              </a:solidFill>
              <a:latin typeface="思源黑体 CN Light" pitchFamily="34" charset="-122"/>
              <a:ea typeface="思源黑体 CN Light" pitchFamily="34" charset="-122"/>
            </a:endParaRPr>
          </a:p>
        </p:txBody>
      </p:sp>
    </p:spTree>
    <p:extLst>
      <p:ext uri="{BB962C8B-B14F-4D97-AF65-F5344CB8AC3E}">
        <p14:creationId xmlns:p14="http://schemas.microsoft.com/office/powerpoint/2010/main" val="3749241061"/>
      </p:ext>
    </p:extLst>
  </p:cSld>
  <p:clrMapOvr>
    <a:masterClrMapping/>
  </p:clrMapOvr>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578</TotalTime>
  <Words>499</Words>
  <Application>Microsoft Macintosh PowerPoint</Application>
  <PresentationFormat>全屏显示(16:9)</PresentationFormat>
  <Paragraphs>51</Paragraphs>
  <Slides>8</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思源黑体 CN Light</vt:lpstr>
      <vt:lpstr>思源黑体 CN Regular</vt:lpstr>
      <vt:lpstr>思源黑体 Regular</vt:lpstr>
      <vt:lpstr>Arial</vt:lpstr>
      <vt:lpstr>Calibri</vt:lpstr>
      <vt:lpstr>Liberation Sans</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Daisy</dc:creator>
  <cp:lastModifiedBy>Microsoft Office User</cp:lastModifiedBy>
  <cp:revision>113</cp:revision>
  <dcterms:created xsi:type="dcterms:W3CDTF">2020-04-14T02:00:51Z</dcterms:created>
  <dcterms:modified xsi:type="dcterms:W3CDTF">2021-02-02T01:44:21Z</dcterms:modified>
</cp:coreProperties>
</file>