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
  </p:notesMasterIdLst>
  <p:sldIdLst>
    <p:sldId id="256" r:id="rId2"/>
    <p:sldId id="262" r:id="rId3"/>
    <p:sldId id="257" r:id="rId4"/>
    <p:sldId id="259" r:id="rId5"/>
    <p:sldId id="263" r:id="rId6"/>
    <p:sldId id="260" r:id="rId7"/>
    <p:sldId id="261" r:id="rId8"/>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8C00"/>
    <a:srgbClr val="004690"/>
    <a:srgbClr val="59C2E1"/>
    <a:srgbClr val="0085D0"/>
    <a:srgbClr val="005D8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4"/>
  </p:normalViewPr>
  <p:slideViewPr>
    <p:cSldViewPr>
      <p:cViewPr varScale="1">
        <p:scale>
          <a:sx n="156" d="100"/>
          <a:sy n="156" d="100"/>
        </p:scale>
        <p:origin x="808" y="168"/>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plotArea>
      <c:layout>
        <c:manualLayout>
          <c:layoutTarget val="inner"/>
          <c:xMode val="edge"/>
          <c:yMode val="edge"/>
          <c:x val="7.3386687193486441E-2"/>
          <c:y val="0.11984432285301634"/>
          <c:w val="0.42453191142027302"/>
          <c:h val="0.74293084498547779"/>
        </c:manualLayout>
      </c:layout>
      <c:doughnutChart>
        <c:varyColors val="1"/>
        <c:ser>
          <c:idx val="0"/>
          <c:order val="0"/>
          <c:tx>
            <c:strRef>
              <c:f>Sheet1!$B$1</c:f>
              <c:strCache>
                <c:ptCount val="1"/>
                <c:pt idx="0">
                  <c:v>比例</c:v>
                </c:pt>
              </c:strCache>
            </c:strRef>
          </c:tx>
          <c:spPr>
            <a:solidFill>
              <a:srgbClr val="006FBC"/>
            </a:solidFill>
          </c:spPr>
          <c:dPt>
            <c:idx val="0"/>
            <c:bubble3D val="0"/>
            <c:spPr>
              <a:solidFill>
                <a:srgbClr val="59C2E1"/>
              </a:solidFill>
            </c:spPr>
            <c:extLst>
              <c:ext xmlns:c16="http://schemas.microsoft.com/office/drawing/2014/chart" uri="{C3380CC4-5D6E-409C-BE32-E72D297353CC}">
                <c16:uniqueId val="{00000001-9764-9E43-B40A-FC27AA901B3B}"/>
              </c:ext>
            </c:extLst>
          </c:dPt>
          <c:dPt>
            <c:idx val="1"/>
            <c:bubble3D val="0"/>
            <c:spPr>
              <a:solidFill>
                <a:srgbClr val="0085D0"/>
              </a:solidFill>
            </c:spPr>
            <c:extLst>
              <c:ext xmlns:c16="http://schemas.microsoft.com/office/drawing/2014/chart" uri="{C3380CC4-5D6E-409C-BE32-E72D297353CC}">
                <c16:uniqueId val="{00000003-9764-9E43-B40A-FC27AA901B3B}"/>
              </c:ext>
            </c:extLst>
          </c:dPt>
          <c:dPt>
            <c:idx val="2"/>
            <c:bubble3D val="0"/>
            <c:spPr>
              <a:solidFill>
                <a:srgbClr val="005D8B"/>
              </a:solidFill>
            </c:spPr>
            <c:extLst>
              <c:ext xmlns:c16="http://schemas.microsoft.com/office/drawing/2014/chart" uri="{C3380CC4-5D6E-409C-BE32-E72D297353CC}">
                <c16:uniqueId val="{00000005-9764-9E43-B40A-FC27AA901B3B}"/>
              </c:ext>
            </c:extLst>
          </c:dPt>
          <c:dPt>
            <c:idx val="3"/>
            <c:bubble3D val="0"/>
            <c:spPr>
              <a:solidFill>
                <a:srgbClr val="004690"/>
              </a:solidFill>
            </c:spPr>
            <c:extLst>
              <c:ext xmlns:c16="http://schemas.microsoft.com/office/drawing/2014/chart" uri="{C3380CC4-5D6E-409C-BE32-E72D297353CC}">
                <c16:uniqueId val="{00000007-9764-9E43-B40A-FC27AA901B3B}"/>
              </c:ext>
            </c:extLst>
          </c:dPt>
          <c:cat>
            <c:strRef>
              <c:f>Sheet1!$A$2:$A$5</c:f>
              <c:strCache>
                <c:ptCount val="4"/>
                <c:pt idx="0">
                  <c:v>科目一</c:v>
                </c:pt>
                <c:pt idx="1">
                  <c:v>科目二</c:v>
                </c:pt>
                <c:pt idx="2">
                  <c:v>科目三</c:v>
                </c:pt>
                <c:pt idx="3">
                  <c:v>科目四</c:v>
                </c:pt>
              </c:strCache>
            </c:strRef>
          </c:cat>
          <c:val>
            <c:numRef>
              <c:f>Sheet1!$B$2:$B$5</c:f>
              <c:numCache>
                <c:formatCode>General</c:formatCode>
                <c:ptCount val="4"/>
                <c:pt idx="0">
                  <c:v>6</c:v>
                </c:pt>
                <c:pt idx="1">
                  <c:v>9</c:v>
                </c:pt>
                <c:pt idx="2">
                  <c:v>10</c:v>
                </c:pt>
                <c:pt idx="3">
                  <c:v>18</c:v>
                </c:pt>
              </c:numCache>
            </c:numRef>
          </c:val>
          <c:extLst>
            <c:ext xmlns:c16="http://schemas.microsoft.com/office/drawing/2014/chart" uri="{C3380CC4-5D6E-409C-BE32-E72D297353CC}">
              <c16:uniqueId val="{00000008-9764-9E43-B40A-FC27AA901B3B}"/>
            </c:ext>
          </c:extLst>
        </c:ser>
        <c:dLbls>
          <c:showLegendKey val="0"/>
          <c:showVal val="0"/>
          <c:showCatName val="0"/>
          <c:showSerName val="0"/>
          <c:showPercent val="0"/>
          <c:showBubbleSize val="0"/>
          <c:showLeaderLines val="1"/>
        </c:dLbls>
        <c:firstSliceAng val="0"/>
        <c:holeSize val="50"/>
      </c:doughnutChart>
    </c:plotArea>
    <c:legend>
      <c:legendPos val="b"/>
      <c:layout>
        <c:manualLayout>
          <c:xMode val="edge"/>
          <c:yMode val="edge"/>
          <c:x val="0.52484672904824625"/>
          <c:y val="0.32372047947053501"/>
          <c:w val="0.26165280688707099"/>
          <c:h val="0.44196577364419826"/>
        </c:manualLayout>
      </c:layout>
      <c:overlay val="0"/>
      <c:txPr>
        <a:bodyPr/>
        <a:lstStyle/>
        <a:p>
          <a:pPr>
            <a:defRPr sz="1000">
              <a:solidFill>
                <a:schemeClr val="tx1">
                  <a:lumMod val="75000"/>
                  <a:lumOff val="25000"/>
                </a:schemeClr>
              </a:solidFill>
              <a:latin typeface="苹方 常规" pitchFamily="34" charset="-122"/>
              <a:ea typeface="苹方 常规" pitchFamily="34" charset="-122"/>
            </a:defRPr>
          </a:pPr>
          <a:endParaRPr lang="zh-CN"/>
        </a:p>
      </c:txPr>
    </c:legend>
    <c:plotVisOnly val="1"/>
    <c:dispBlanksAs val="gap"/>
    <c:showDLblsOverMax val="0"/>
  </c:chart>
  <c:txPr>
    <a:bodyPr/>
    <a:lstStyle/>
    <a:p>
      <a:pPr>
        <a:defRPr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plotArea>
      <c:layout>
        <c:manualLayout>
          <c:layoutTarget val="inner"/>
          <c:xMode val="edge"/>
          <c:yMode val="edge"/>
          <c:x val="0.12273819063344828"/>
          <c:y val="0.10005196181905714"/>
          <c:w val="0.71593322068157306"/>
          <c:h val="0.73411229770766206"/>
        </c:manualLayout>
      </c:layout>
      <c:barChart>
        <c:barDir val="bar"/>
        <c:grouping val="clustered"/>
        <c:varyColors val="0"/>
        <c:ser>
          <c:idx val="0"/>
          <c:order val="0"/>
          <c:tx>
            <c:strRef>
              <c:f>Sheet1!$B$1</c:f>
              <c:strCache>
                <c:ptCount val="1"/>
                <c:pt idx="0">
                  <c:v>销售额</c:v>
                </c:pt>
              </c:strCache>
            </c:strRef>
          </c:tx>
          <c:invertIfNegative val="0"/>
          <c:dPt>
            <c:idx val="0"/>
            <c:invertIfNegative val="0"/>
            <c:bubble3D val="0"/>
            <c:spPr>
              <a:solidFill>
                <a:srgbClr val="59C2E1"/>
              </a:solidFill>
            </c:spPr>
            <c:extLst>
              <c:ext xmlns:c16="http://schemas.microsoft.com/office/drawing/2014/chart" uri="{C3380CC4-5D6E-409C-BE32-E72D297353CC}">
                <c16:uniqueId val="{00000001-AA29-4643-9774-4DFE4770C4CD}"/>
              </c:ext>
            </c:extLst>
          </c:dPt>
          <c:dPt>
            <c:idx val="1"/>
            <c:invertIfNegative val="0"/>
            <c:bubble3D val="0"/>
            <c:spPr>
              <a:solidFill>
                <a:srgbClr val="0085D0"/>
              </a:solidFill>
            </c:spPr>
            <c:extLst>
              <c:ext xmlns:c16="http://schemas.microsoft.com/office/drawing/2014/chart" uri="{C3380CC4-5D6E-409C-BE32-E72D297353CC}">
                <c16:uniqueId val="{00000003-AA29-4643-9774-4DFE4770C4CD}"/>
              </c:ext>
            </c:extLst>
          </c:dPt>
          <c:dPt>
            <c:idx val="2"/>
            <c:invertIfNegative val="0"/>
            <c:bubble3D val="0"/>
            <c:spPr>
              <a:solidFill>
                <a:srgbClr val="004690"/>
              </a:solidFill>
            </c:spPr>
            <c:extLst>
              <c:ext xmlns:c16="http://schemas.microsoft.com/office/drawing/2014/chart" uri="{C3380CC4-5D6E-409C-BE32-E72D297353CC}">
                <c16:uniqueId val="{00000005-AA29-4643-9774-4DFE4770C4CD}"/>
              </c:ext>
            </c:extLst>
          </c:dPt>
          <c:cat>
            <c:numRef>
              <c:f>Sheet1!$A$2:$A$4</c:f>
              <c:numCache>
                <c:formatCode>General</c:formatCode>
                <c:ptCount val="3"/>
                <c:pt idx="0">
                  <c:v>2015</c:v>
                </c:pt>
                <c:pt idx="1">
                  <c:v>2016</c:v>
                </c:pt>
                <c:pt idx="2">
                  <c:v>2017</c:v>
                </c:pt>
              </c:numCache>
            </c:numRef>
          </c:cat>
          <c:val>
            <c:numRef>
              <c:f>Sheet1!$B$2:$B$4</c:f>
              <c:numCache>
                <c:formatCode>General</c:formatCode>
                <c:ptCount val="3"/>
                <c:pt idx="0">
                  <c:v>13</c:v>
                </c:pt>
                <c:pt idx="1">
                  <c:v>18</c:v>
                </c:pt>
                <c:pt idx="2">
                  <c:v>28</c:v>
                </c:pt>
              </c:numCache>
            </c:numRef>
          </c:val>
          <c:extLst>
            <c:ext xmlns:c16="http://schemas.microsoft.com/office/drawing/2014/chart" uri="{C3380CC4-5D6E-409C-BE32-E72D297353CC}">
              <c16:uniqueId val="{00000006-AA29-4643-9774-4DFE4770C4CD}"/>
            </c:ext>
          </c:extLst>
        </c:ser>
        <c:dLbls>
          <c:showLegendKey val="0"/>
          <c:showVal val="0"/>
          <c:showCatName val="0"/>
          <c:showSerName val="0"/>
          <c:showPercent val="0"/>
          <c:showBubbleSize val="0"/>
        </c:dLbls>
        <c:gapWidth val="100"/>
        <c:axId val="49751040"/>
        <c:axId val="165884992"/>
      </c:barChart>
      <c:valAx>
        <c:axId val="165884992"/>
        <c:scaling>
          <c:orientation val="minMax"/>
        </c:scaling>
        <c:delete val="0"/>
        <c:axPos val="b"/>
        <c:majorGridlines>
          <c:spPr>
            <a:ln>
              <a:noFill/>
            </a:ln>
          </c:spPr>
        </c:majorGridlines>
        <c:numFmt formatCode="General" sourceLinked="1"/>
        <c:majorTickMark val="out"/>
        <c:minorTickMark val="none"/>
        <c:tickLblPos val="nextTo"/>
        <c:txPr>
          <a:bodyPr/>
          <a:lstStyle/>
          <a:p>
            <a:pPr>
              <a:defRPr sz="1000" baseline="0">
                <a:solidFill>
                  <a:schemeClr val="tx1">
                    <a:lumMod val="75000"/>
                    <a:lumOff val="25000"/>
                  </a:schemeClr>
                </a:solidFill>
                <a:latin typeface="苹方 常规" pitchFamily="34" charset="-122"/>
                <a:ea typeface="苹方 常规" pitchFamily="34" charset="-122"/>
              </a:defRPr>
            </a:pPr>
            <a:endParaRPr lang="zh-CN"/>
          </a:p>
        </c:txPr>
        <c:crossAx val="49751040"/>
        <c:crosses val="autoZero"/>
        <c:crossBetween val="between"/>
      </c:valAx>
      <c:catAx>
        <c:axId val="49751040"/>
        <c:scaling>
          <c:orientation val="minMax"/>
        </c:scaling>
        <c:delete val="0"/>
        <c:axPos val="l"/>
        <c:numFmt formatCode="General" sourceLinked="1"/>
        <c:majorTickMark val="out"/>
        <c:minorTickMark val="none"/>
        <c:tickLblPos val="nextTo"/>
        <c:txPr>
          <a:bodyPr/>
          <a:lstStyle/>
          <a:p>
            <a:pPr>
              <a:defRPr sz="1000" baseline="0">
                <a:solidFill>
                  <a:schemeClr val="tx1">
                    <a:lumMod val="75000"/>
                    <a:lumOff val="25000"/>
                  </a:schemeClr>
                </a:solidFill>
                <a:latin typeface="苹方 常规" pitchFamily="34" charset="-122"/>
                <a:ea typeface="苹方 常规" pitchFamily="34" charset="-122"/>
              </a:defRPr>
            </a:pPr>
            <a:endParaRPr lang="zh-CN"/>
          </a:p>
        </c:txPr>
        <c:crossAx val="165884992"/>
        <c:crosses val="autoZero"/>
        <c:auto val="1"/>
        <c:lblAlgn val="ctr"/>
        <c:lblOffset val="100"/>
        <c:noMultiLvlLbl val="0"/>
      </c:catAx>
    </c:plotArea>
    <c:legend>
      <c:legendPos val="b"/>
      <c:layout>
        <c:manualLayout>
          <c:xMode val="edge"/>
          <c:yMode val="edge"/>
          <c:x val="0.85143944579634523"/>
          <c:y val="0.2544331494031527"/>
          <c:w val="0.12624127987169473"/>
          <c:h val="0.46968826380402179"/>
        </c:manualLayout>
      </c:layout>
      <c:overlay val="0"/>
      <c:txPr>
        <a:bodyPr/>
        <a:lstStyle/>
        <a:p>
          <a:pPr>
            <a:defRPr sz="1000">
              <a:solidFill>
                <a:schemeClr val="tx1">
                  <a:lumMod val="75000"/>
                  <a:lumOff val="25000"/>
                </a:schemeClr>
              </a:solidFill>
              <a:latin typeface="苹方 常规" pitchFamily="34" charset="-122"/>
              <a:ea typeface="苹方 常规" pitchFamily="34" charset="-122"/>
            </a:defRPr>
          </a:pPr>
          <a:endParaRPr lang="zh-CN"/>
        </a:p>
      </c:txPr>
    </c:legend>
    <c:plotVisOnly val="1"/>
    <c:dispBlanksAs val="gap"/>
    <c:showDLblsOverMax val="0"/>
  </c:chart>
  <c:txPr>
    <a:bodyPr/>
    <a:lstStyle/>
    <a:p>
      <a:pPr>
        <a:defRPr sz="1800">
          <a:solidFill>
            <a:schemeClr val="tx1">
              <a:lumMod val="50000"/>
              <a:lumOff val="50000"/>
            </a:schemeClr>
          </a:solidFill>
          <a:latin typeface="苹方 细体" pitchFamily="34" charset="-122"/>
          <a:ea typeface="苹方 细体" pitchFamily="34" charset="-122"/>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89F8069-F3C9-4AB8-8CA7-A940D34EE9B4}" type="datetimeFigureOut">
              <a:rPr lang="zh-CN" altLang="en-US" smtClean="0"/>
              <a:t>2021/1/19</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F7A9183-543F-413F-ABA2-2C982580B966}" type="slidenum">
              <a:rPr lang="zh-CN" altLang="en-US" smtClean="0"/>
              <a:t>‹#›</a:t>
            </a:fld>
            <a:endParaRPr lang="zh-CN" altLang="en-US"/>
          </a:p>
        </p:txBody>
      </p:sp>
    </p:spTree>
    <p:extLst>
      <p:ext uri="{BB962C8B-B14F-4D97-AF65-F5344CB8AC3E}">
        <p14:creationId xmlns:p14="http://schemas.microsoft.com/office/powerpoint/2010/main" val="40262527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6FBEA6B-5061-480A-80B1-849630A32103}" type="slidenum">
              <a:rPr lang="zh-CN" altLang="en-US" smtClean="0"/>
              <a:t>5</a:t>
            </a:fld>
            <a:endParaRPr lang="zh-CN" altLang="en-US"/>
          </a:p>
        </p:txBody>
      </p:sp>
    </p:spTree>
    <p:extLst>
      <p:ext uri="{BB962C8B-B14F-4D97-AF65-F5344CB8AC3E}">
        <p14:creationId xmlns:p14="http://schemas.microsoft.com/office/powerpoint/2010/main" val="391529157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分隔页">
    <p:spTree>
      <p:nvGrpSpPr>
        <p:cNvPr id="1" name=""/>
        <p:cNvGrpSpPr/>
        <p:nvPr/>
      </p:nvGrpSpPr>
      <p:grpSpPr>
        <a:xfrm>
          <a:off x="0" y="0"/>
          <a:ext cx="0" cy="0"/>
          <a:chOff x="0" y="0"/>
          <a:chExt cx="0" cy="0"/>
        </a:xfrm>
      </p:grpSpPr>
      <p:pic>
        <p:nvPicPr>
          <p:cNvPr id="7" name="Picture 2" descr="C:\Users\Daisy\Desktop\004.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 y="0"/>
            <a:ext cx="9145399" cy="51435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C:\Users\Daisy\Desktop\006.png"/>
          <p:cNvPicPr>
            <a:picLocks noChangeAspect="1" noChangeArrowheads="1"/>
          </p:cNvPicPr>
          <p:nvPr userDrawn="1"/>
        </p:nvPicPr>
        <p:blipFill rotWithShape="1">
          <a:blip r:embed="rId3">
            <a:extLst>
              <a:ext uri="{28A0092B-C50C-407E-A947-70E740481C1C}">
                <a14:useLocalDpi xmlns:a14="http://schemas.microsoft.com/office/drawing/2010/main" val="0"/>
              </a:ext>
            </a:extLst>
          </a:blip>
          <a:srcRect t="18995" b="23195"/>
          <a:stretch/>
        </p:blipFill>
        <p:spPr bwMode="auto">
          <a:xfrm>
            <a:off x="-140" y="1131590"/>
            <a:ext cx="9144139" cy="29734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302742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pic>
        <p:nvPicPr>
          <p:cNvPr id="3" name="Picture 2" descr="C:\Users\Daisy\Desktop\007.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421718" y="195486"/>
            <a:ext cx="1076214" cy="386376"/>
          </a:xfrm>
          <a:prstGeom prst="rect">
            <a:avLst/>
          </a:prstGeom>
          <a:noFill/>
          <a:extLst>
            <a:ext uri="{909E8E84-426E-40DD-AFC4-6F175D3DCCD1}">
              <a14:hiddenFill xmlns:a14="http://schemas.microsoft.com/office/drawing/2010/main">
                <a:solidFill>
                  <a:srgbClr val="FFFFFF"/>
                </a:solidFill>
              </a14:hiddenFill>
            </a:ext>
          </a:extLst>
        </p:spPr>
      </p:pic>
      <p:cxnSp>
        <p:nvCxnSpPr>
          <p:cNvPr id="4" name="直接连接符 3"/>
          <p:cNvCxnSpPr/>
          <p:nvPr userDrawn="1"/>
        </p:nvCxnSpPr>
        <p:spPr>
          <a:xfrm>
            <a:off x="467544" y="653870"/>
            <a:ext cx="8208912"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userDrawn="1"/>
        </p:nvSpPr>
        <p:spPr>
          <a:xfrm>
            <a:off x="4644008" y="356726"/>
            <a:ext cx="4104456" cy="215444"/>
          </a:xfrm>
          <a:prstGeom prst="rect">
            <a:avLst/>
          </a:prstGeom>
          <a:noFill/>
        </p:spPr>
        <p:txBody>
          <a:bodyPr wrap="square" rtlCol="0">
            <a:spAutoFit/>
          </a:bodyPr>
          <a:lstStyle/>
          <a:p>
            <a:pPr algn="r"/>
            <a:r>
              <a:rPr lang="en-US" altLang="zh-CN" sz="800" dirty="0">
                <a:solidFill>
                  <a:srgbClr val="004690"/>
                </a:solidFill>
                <a:latin typeface="Liberation Sans" pitchFamily="34" charset="0"/>
                <a:ea typeface="苹方 中等" pitchFamily="34" charset="-122"/>
              </a:rPr>
              <a:t>WESTLAKE UNIVERSITY PRESENTATION</a:t>
            </a:r>
            <a:endParaRPr lang="zh-CN" altLang="en-US" sz="800" dirty="0">
              <a:solidFill>
                <a:srgbClr val="004690"/>
              </a:solidFill>
              <a:latin typeface="Liberation Sans" pitchFamily="34" charset="0"/>
              <a:ea typeface="苹方 中等" pitchFamily="34" charset="-122"/>
            </a:endParaRPr>
          </a:p>
        </p:txBody>
      </p:sp>
    </p:spTree>
    <p:extLst>
      <p:ext uri="{BB962C8B-B14F-4D97-AF65-F5344CB8AC3E}">
        <p14:creationId xmlns:p14="http://schemas.microsoft.com/office/powerpoint/2010/main" val="2321293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4324389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77577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Daisy\Desktop\00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5400" cy="51435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Daisy\Desktop\002.png"/>
          <p:cNvPicPr>
            <a:picLocks noChangeAspect="1" noChangeArrowheads="1"/>
          </p:cNvPicPr>
          <p:nvPr/>
        </p:nvPicPr>
        <p:blipFill rotWithShape="1">
          <a:blip r:embed="rId3">
            <a:extLst>
              <a:ext uri="{28A0092B-C50C-407E-A947-70E740481C1C}">
                <a14:useLocalDpi xmlns:a14="http://schemas.microsoft.com/office/drawing/2010/main" val="0"/>
              </a:ext>
            </a:extLst>
          </a:blip>
          <a:srcRect t="22992" b="23406"/>
          <a:stretch/>
        </p:blipFill>
        <p:spPr bwMode="auto">
          <a:xfrm>
            <a:off x="0" y="1347614"/>
            <a:ext cx="9145400" cy="275742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611560" y="2067694"/>
            <a:ext cx="5832648" cy="830997"/>
          </a:xfrm>
          <a:prstGeom prst="rect">
            <a:avLst/>
          </a:prstGeom>
          <a:noFill/>
        </p:spPr>
        <p:txBody>
          <a:bodyPr wrap="square" rtlCol="0">
            <a:spAutoFit/>
          </a:bodyPr>
          <a:lstStyle/>
          <a:p>
            <a:r>
              <a:rPr lang="zh-CN" altLang="en-US" sz="4800" dirty="0">
                <a:solidFill>
                  <a:schemeClr val="bg1"/>
                </a:solidFill>
                <a:latin typeface="思源黑体 CN Regular" pitchFamily="34" charset="-122"/>
                <a:ea typeface="思源黑体 CN Regular" pitchFamily="34" charset="-122"/>
              </a:rPr>
              <a:t>演示文稿大标题</a:t>
            </a:r>
          </a:p>
        </p:txBody>
      </p:sp>
      <p:sp>
        <p:nvSpPr>
          <p:cNvPr id="5" name="TextBox 4"/>
          <p:cNvSpPr txBox="1"/>
          <p:nvPr/>
        </p:nvSpPr>
        <p:spPr>
          <a:xfrm>
            <a:off x="611560" y="2819712"/>
            <a:ext cx="4104456" cy="400110"/>
          </a:xfrm>
          <a:prstGeom prst="rect">
            <a:avLst/>
          </a:prstGeom>
          <a:noFill/>
        </p:spPr>
        <p:txBody>
          <a:bodyPr wrap="square" rtlCol="0">
            <a:spAutoFit/>
          </a:bodyPr>
          <a:lstStyle/>
          <a:p>
            <a:r>
              <a:rPr lang="zh-CN" altLang="en-US" sz="2000" dirty="0">
                <a:solidFill>
                  <a:schemeClr val="bg1"/>
                </a:solidFill>
                <a:latin typeface="思源黑体 CN Regular" pitchFamily="34" charset="-122"/>
                <a:ea typeface="思源黑体 CN Regular" pitchFamily="34" charset="-122"/>
              </a:rPr>
              <a:t>演示文稿副标题内容</a:t>
            </a:r>
          </a:p>
        </p:txBody>
      </p:sp>
      <p:pic>
        <p:nvPicPr>
          <p:cNvPr id="1028" name="Picture 4" descr="C:\Users\Daisy\Desktop\003.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7544" y="270454"/>
            <a:ext cx="2052034" cy="861136"/>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611560" y="4299942"/>
            <a:ext cx="4104456" cy="461665"/>
          </a:xfrm>
          <a:prstGeom prst="rect">
            <a:avLst/>
          </a:prstGeom>
          <a:noFill/>
        </p:spPr>
        <p:txBody>
          <a:bodyPr wrap="square" rtlCol="0">
            <a:spAutoFit/>
          </a:bodyPr>
          <a:lstStyle/>
          <a:p>
            <a:r>
              <a:rPr lang="zh-CN" altLang="en-US" sz="1200" dirty="0">
                <a:solidFill>
                  <a:schemeClr val="bg1"/>
                </a:solidFill>
                <a:latin typeface="思源黑体 CN Light" pitchFamily="34" charset="-122"/>
                <a:ea typeface="思源黑体 CN Light" pitchFamily="34" charset="-122"/>
              </a:rPr>
              <a:t>西湖大学培训中心</a:t>
            </a:r>
            <a:endParaRPr lang="en-US" altLang="zh-CN" sz="1200" dirty="0">
              <a:solidFill>
                <a:schemeClr val="bg1"/>
              </a:solidFill>
              <a:latin typeface="思源黑体 CN Light" pitchFamily="34" charset="-122"/>
              <a:ea typeface="思源黑体 CN Light" pitchFamily="34" charset="-122"/>
            </a:endParaRPr>
          </a:p>
          <a:p>
            <a:r>
              <a:rPr lang="en-US" altLang="zh-CN" sz="1200" dirty="0">
                <a:solidFill>
                  <a:schemeClr val="bg1"/>
                </a:solidFill>
                <a:latin typeface="思源黑体 CN Light" pitchFamily="34" charset="-122"/>
                <a:ea typeface="思源黑体 CN Light" pitchFamily="34" charset="-122"/>
              </a:rPr>
              <a:t>2020.4.30</a:t>
            </a:r>
            <a:endParaRPr lang="zh-CN" altLang="en-US" sz="1200" dirty="0">
              <a:solidFill>
                <a:schemeClr val="bg1"/>
              </a:solidFill>
              <a:latin typeface="思源黑体 CN Light" pitchFamily="34" charset="-122"/>
              <a:ea typeface="思源黑体 CN Light" pitchFamily="34" charset="-122"/>
            </a:endParaRPr>
          </a:p>
        </p:txBody>
      </p:sp>
    </p:spTree>
    <p:extLst>
      <p:ext uri="{BB962C8B-B14F-4D97-AF65-F5344CB8AC3E}">
        <p14:creationId xmlns:p14="http://schemas.microsoft.com/office/powerpoint/2010/main" val="680875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TextBox 9"/>
          <p:cNvSpPr txBox="1"/>
          <p:nvPr/>
        </p:nvSpPr>
        <p:spPr>
          <a:xfrm>
            <a:off x="13645008" y="-4485034"/>
            <a:ext cx="4104456" cy="1708160"/>
          </a:xfrm>
          <a:prstGeom prst="rect">
            <a:avLst/>
          </a:prstGeom>
          <a:noFill/>
        </p:spPr>
        <p:txBody>
          <a:bodyPr wrap="square" rtlCol="0">
            <a:spAutoFit/>
          </a:bodyPr>
          <a:lstStyle/>
          <a:p>
            <a:pPr marL="285750" indent="-285750">
              <a:lnSpc>
                <a:spcPct val="150000"/>
              </a:lnSpc>
              <a:buClr>
                <a:srgbClr val="FF8C00"/>
              </a:buClr>
              <a:buFont typeface="Arial" pitchFamily="34" charset="0"/>
              <a:buChar char="•"/>
            </a:pPr>
            <a:r>
              <a:rPr lang="zh-CN" altLang="en-US" sz="1400" dirty="0">
                <a:solidFill>
                  <a:schemeClr val="bg1"/>
                </a:solidFill>
                <a:latin typeface="思源黑体 Light" pitchFamily="34" charset="-122"/>
                <a:ea typeface="思源黑体 Light" pitchFamily="34" charset="-122"/>
              </a:rPr>
              <a:t>演示文稿目录内容</a:t>
            </a:r>
            <a:endParaRPr lang="en-US" altLang="zh-CN" sz="1400" dirty="0">
              <a:solidFill>
                <a:schemeClr val="bg1"/>
              </a:solidFill>
              <a:latin typeface="思源黑体 Light" pitchFamily="34" charset="-122"/>
              <a:ea typeface="思源黑体 Light" pitchFamily="34" charset="-122"/>
            </a:endParaRPr>
          </a:p>
          <a:p>
            <a:pPr marL="285750" indent="-285750">
              <a:lnSpc>
                <a:spcPct val="150000"/>
              </a:lnSpc>
              <a:buClr>
                <a:srgbClr val="FF8C00"/>
              </a:buClr>
              <a:buFont typeface="Arial" pitchFamily="34" charset="0"/>
              <a:buChar char="•"/>
            </a:pPr>
            <a:r>
              <a:rPr lang="zh-CN" altLang="en-US" sz="1400" dirty="0">
                <a:solidFill>
                  <a:schemeClr val="bg1"/>
                </a:solidFill>
                <a:latin typeface="思源黑体 Light" pitchFamily="34" charset="-122"/>
                <a:ea typeface="思源黑体 Light" pitchFamily="34" charset="-122"/>
              </a:rPr>
              <a:t>演示文稿目录内容</a:t>
            </a:r>
            <a:endParaRPr lang="en-US" altLang="zh-CN" sz="1400" dirty="0">
              <a:solidFill>
                <a:schemeClr val="bg1"/>
              </a:solidFill>
              <a:latin typeface="思源黑体 Light" pitchFamily="34" charset="-122"/>
              <a:ea typeface="思源黑体 Light" pitchFamily="34" charset="-122"/>
            </a:endParaRPr>
          </a:p>
          <a:p>
            <a:pPr marL="285750" indent="-285750">
              <a:lnSpc>
                <a:spcPct val="150000"/>
              </a:lnSpc>
              <a:buClr>
                <a:srgbClr val="FF8C00"/>
              </a:buClr>
              <a:buFont typeface="Arial" pitchFamily="34" charset="0"/>
              <a:buChar char="•"/>
            </a:pPr>
            <a:r>
              <a:rPr lang="zh-CN" altLang="en-US" sz="1400" dirty="0">
                <a:solidFill>
                  <a:schemeClr val="bg1"/>
                </a:solidFill>
                <a:latin typeface="思源黑体 Light" pitchFamily="34" charset="-122"/>
                <a:ea typeface="思源黑体 Light" pitchFamily="34" charset="-122"/>
              </a:rPr>
              <a:t>演示文稿目录内容</a:t>
            </a:r>
            <a:endParaRPr lang="en-US" altLang="zh-CN" sz="1400" dirty="0">
              <a:solidFill>
                <a:schemeClr val="bg1"/>
              </a:solidFill>
              <a:latin typeface="思源黑体 Light" pitchFamily="34" charset="-122"/>
              <a:ea typeface="思源黑体 Light" pitchFamily="34" charset="-122"/>
            </a:endParaRPr>
          </a:p>
          <a:p>
            <a:pPr marL="285750" indent="-285750">
              <a:lnSpc>
                <a:spcPct val="150000"/>
              </a:lnSpc>
              <a:buClr>
                <a:srgbClr val="FF8C00"/>
              </a:buClr>
              <a:buFont typeface="Arial" pitchFamily="34" charset="0"/>
              <a:buChar char="•"/>
            </a:pPr>
            <a:r>
              <a:rPr lang="zh-CN" altLang="en-US" sz="1400" dirty="0">
                <a:solidFill>
                  <a:schemeClr val="bg1"/>
                </a:solidFill>
                <a:latin typeface="思源黑体 Light" pitchFamily="34" charset="-122"/>
                <a:ea typeface="思源黑体 Light" pitchFamily="34" charset="-122"/>
              </a:rPr>
              <a:t>演示文稿目录内容</a:t>
            </a:r>
          </a:p>
          <a:p>
            <a:pPr marL="285750" indent="-285750">
              <a:lnSpc>
                <a:spcPct val="150000"/>
              </a:lnSpc>
              <a:buClr>
                <a:srgbClr val="FF8C00"/>
              </a:buClr>
              <a:buFont typeface="Arial" pitchFamily="34" charset="0"/>
              <a:buChar char="•"/>
            </a:pPr>
            <a:r>
              <a:rPr lang="zh-CN" altLang="en-US" sz="1400" dirty="0">
                <a:solidFill>
                  <a:schemeClr val="bg1"/>
                </a:solidFill>
                <a:latin typeface="思源黑体 Light" pitchFamily="34" charset="-122"/>
                <a:ea typeface="思源黑体 Light" pitchFamily="34" charset="-122"/>
              </a:rPr>
              <a:t>演示文稿目录内容</a:t>
            </a:r>
            <a:endParaRPr lang="en-US" altLang="zh-CN" sz="1400" dirty="0">
              <a:solidFill>
                <a:schemeClr val="bg1"/>
              </a:solidFill>
              <a:latin typeface="思源黑体 Light" pitchFamily="34" charset="-122"/>
              <a:ea typeface="思源黑体 Light" pitchFamily="34" charset="-122"/>
            </a:endParaRPr>
          </a:p>
        </p:txBody>
      </p:sp>
      <p:sp>
        <p:nvSpPr>
          <p:cNvPr id="11" name="TextBox 10"/>
          <p:cNvSpPr txBox="1"/>
          <p:nvPr/>
        </p:nvSpPr>
        <p:spPr>
          <a:xfrm>
            <a:off x="611560" y="483518"/>
            <a:ext cx="6192688" cy="769441"/>
          </a:xfrm>
          <a:prstGeom prst="rect">
            <a:avLst/>
          </a:prstGeom>
          <a:noFill/>
        </p:spPr>
        <p:txBody>
          <a:bodyPr wrap="square" rtlCol="0">
            <a:spAutoFit/>
          </a:bodyPr>
          <a:lstStyle/>
          <a:p>
            <a:r>
              <a:rPr lang="en-US" altLang="zh-CN" sz="4400" spc="-300" dirty="0">
                <a:solidFill>
                  <a:srgbClr val="004690"/>
                </a:solidFill>
                <a:latin typeface="Liberation Sans" pitchFamily="34" charset="0"/>
                <a:ea typeface="思源黑体 Regular" pitchFamily="34" charset="-122"/>
              </a:rPr>
              <a:t>CONTENTS</a:t>
            </a:r>
            <a:endParaRPr lang="zh-CN" altLang="en-US" sz="4800" spc="-300" dirty="0">
              <a:solidFill>
                <a:srgbClr val="004690"/>
              </a:solidFill>
              <a:latin typeface="Liberation Sans" pitchFamily="34" charset="0"/>
              <a:ea typeface="思源黑体 Regular" pitchFamily="34" charset="-122"/>
            </a:endParaRPr>
          </a:p>
        </p:txBody>
      </p:sp>
      <p:sp>
        <p:nvSpPr>
          <p:cNvPr id="13" name="TextBox 12"/>
          <p:cNvSpPr txBox="1"/>
          <p:nvPr/>
        </p:nvSpPr>
        <p:spPr>
          <a:xfrm>
            <a:off x="651316" y="1923678"/>
            <a:ext cx="1008112" cy="707886"/>
          </a:xfrm>
          <a:prstGeom prst="rect">
            <a:avLst/>
          </a:prstGeom>
          <a:noFill/>
        </p:spPr>
        <p:txBody>
          <a:bodyPr wrap="square" rtlCol="0">
            <a:spAutoFit/>
          </a:bodyPr>
          <a:lstStyle/>
          <a:p>
            <a:r>
              <a:rPr lang="en-US" altLang="zh-CN" sz="4000" spc="-150" dirty="0">
                <a:solidFill>
                  <a:srgbClr val="FF8C00"/>
                </a:solidFill>
                <a:latin typeface="思源黑体 CN Regular" pitchFamily="34" charset="-122"/>
                <a:ea typeface="思源黑体 CN Regular" pitchFamily="34" charset="-122"/>
              </a:rPr>
              <a:t>01</a:t>
            </a:r>
            <a:endParaRPr lang="zh-CN" altLang="en-US" sz="4000" spc="-150" dirty="0">
              <a:solidFill>
                <a:srgbClr val="FF8C00"/>
              </a:solidFill>
              <a:latin typeface="思源黑体 CN Regular" pitchFamily="34" charset="-122"/>
              <a:ea typeface="思源黑体 CN Regular" pitchFamily="34" charset="-122"/>
            </a:endParaRPr>
          </a:p>
        </p:txBody>
      </p:sp>
      <p:sp>
        <p:nvSpPr>
          <p:cNvPr id="14" name="TextBox 13"/>
          <p:cNvSpPr txBox="1"/>
          <p:nvPr/>
        </p:nvSpPr>
        <p:spPr>
          <a:xfrm>
            <a:off x="1285920" y="2033786"/>
            <a:ext cx="2088232" cy="307777"/>
          </a:xfrm>
          <a:prstGeom prst="rect">
            <a:avLst/>
          </a:prstGeom>
          <a:noFill/>
        </p:spPr>
        <p:txBody>
          <a:bodyPr wrap="square" rtlCol="0">
            <a:spAutoFit/>
          </a:bodyPr>
          <a:lstStyle/>
          <a:p>
            <a:r>
              <a:rPr lang="zh-CN" altLang="en-US" sz="1400" dirty="0">
                <a:solidFill>
                  <a:srgbClr val="004690"/>
                </a:solidFill>
                <a:latin typeface="思源黑体 CN Medium" pitchFamily="34" charset="-122"/>
                <a:ea typeface="思源黑体 CN Medium" pitchFamily="34" charset="-122"/>
              </a:rPr>
              <a:t>演示文稿目录</a:t>
            </a:r>
          </a:p>
        </p:txBody>
      </p:sp>
      <p:sp>
        <p:nvSpPr>
          <p:cNvPr id="15" name="TextBox 14"/>
          <p:cNvSpPr txBox="1"/>
          <p:nvPr/>
        </p:nvSpPr>
        <p:spPr>
          <a:xfrm>
            <a:off x="1285920" y="2266321"/>
            <a:ext cx="2088232" cy="246221"/>
          </a:xfrm>
          <a:prstGeom prst="rect">
            <a:avLst/>
          </a:prstGeom>
          <a:noFill/>
        </p:spPr>
        <p:txBody>
          <a:bodyPr wrap="square" rtlCol="0">
            <a:spAutoFit/>
          </a:bodyPr>
          <a:lstStyle/>
          <a:p>
            <a:r>
              <a:rPr lang="en-US" altLang="zh-CN" sz="1000" dirty="0">
                <a:solidFill>
                  <a:srgbClr val="004690"/>
                </a:solidFill>
                <a:latin typeface="Liberation Sans" pitchFamily="34" charset="0"/>
                <a:ea typeface="思源黑体 Regular" pitchFamily="34" charset="-122"/>
              </a:rPr>
              <a:t>PRESENTATION CONTENTS</a:t>
            </a:r>
          </a:p>
        </p:txBody>
      </p:sp>
      <p:sp>
        <p:nvSpPr>
          <p:cNvPr id="19" name="TextBox 18"/>
          <p:cNvSpPr txBox="1"/>
          <p:nvPr/>
        </p:nvSpPr>
        <p:spPr>
          <a:xfrm>
            <a:off x="4499992" y="1923678"/>
            <a:ext cx="1008112" cy="707886"/>
          </a:xfrm>
          <a:prstGeom prst="rect">
            <a:avLst/>
          </a:prstGeom>
          <a:noFill/>
        </p:spPr>
        <p:txBody>
          <a:bodyPr wrap="square" rtlCol="0">
            <a:spAutoFit/>
          </a:bodyPr>
          <a:lstStyle/>
          <a:p>
            <a:r>
              <a:rPr lang="en-US" altLang="zh-CN" sz="4000" spc="-150" dirty="0">
                <a:solidFill>
                  <a:srgbClr val="FF8C00"/>
                </a:solidFill>
                <a:latin typeface="思源黑体 CN Regular" pitchFamily="34" charset="-122"/>
                <a:ea typeface="思源黑体 CN Regular" pitchFamily="34" charset="-122"/>
              </a:rPr>
              <a:t>02</a:t>
            </a:r>
            <a:endParaRPr lang="zh-CN" altLang="en-US" sz="4000" spc="-150" dirty="0">
              <a:solidFill>
                <a:srgbClr val="FF8C00"/>
              </a:solidFill>
              <a:latin typeface="思源黑体 CN Regular" pitchFamily="34" charset="-122"/>
              <a:ea typeface="思源黑体 CN Regular" pitchFamily="34" charset="-122"/>
            </a:endParaRPr>
          </a:p>
        </p:txBody>
      </p:sp>
      <p:sp>
        <p:nvSpPr>
          <p:cNvPr id="20" name="TextBox 19"/>
          <p:cNvSpPr txBox="1"/>
          <p:nvPr/>
        </p:nvSpPr>
        <p:spPr>
          <a:xfrm>
            <a:off x="5134596" y="2033786"/>
            <a:ext cx="2088232" cy="307777"/>
          </a:xfrm>
          <a:prstGeom prst="rect">
            <a:avLst/>
          </a:prstGeom>
          <a:noFill/>
        </p:spPr>
        <p:txBody>
          <a:bodyPr wrap="square" rtlCol="0">
            <a:spAutoFit/>
          </a:bodyPr>
          <a:lstStyle/>
          <a:p>
            <a:r>
              <a:rPr lang="zh-CN" altLang="en-US" sz="1400" dirty="0">
                <a:solidFill>
                  <a:srgbClr val="004690"/>
                </a:solidFill>
                <a:latin typeface="思源黑体 CN Medium" pitchFamily="34" charset="-122"/>
                <a:ea typeface="思源黑体 CN Medium" pitchFamily="34" charset="-122"/>
              </a:rPr>
              <a:t>演示文稿目录</a:t>
            </a:r>
          </a:p>
        </p:txBody>
      </p:sp>
      <p:sp>
        <p:nvSpPr>
          <p:cNvPr id="21" name="TextBox 20"/>
          <p:cNvSpPr txBox="1"/>
          <p:nvPr/>
        </p:nvSpPr>
        <p:spPr>
          <a:xfrm>
            <a:off x="5134596" y="2266321"/>
            <a:ext cx="2088232" cy="246221"/>
          </a:xfrm>
          <a:prstGeom prst="rect">
            <a:avLst/>
          </a:prstGeom>
          <a:noFill/>
        </p:spPr>
        <p:txBody>
          <a:bodyPr wrap="square" rtlCol="0">
            <a:spAutoFit/>
          </a:bodyPr>
          <a:lstStyle/>
          <a:p>
            <a:r>
              <a:rPr lang="en-US" altLang="zh-CN" sz="1000" dirty="0">
                <a:solidFill>
                  <a:srgbClr val="004690"/>
                </a:solidFill>
                <a:latin typeface="Liberation Sans" pitchFamily="34" charset="0"/>
                <a:ea typeface="思源黑体 Regular" pitchFamily="34" charset="-122"/>
              </a:rPr>
              <a:t>PRESENTATION CONTENTS</a:t>
            </a:r>
          </a:p>
        </p:txBody>
      </p:sp>
      <p:cxnSp>
        <p:nvCxnSpPr>
          <p:cNvPr id="3" name="直接连接符 2"/>
          <p:cNvCxnSpPr/>
          <p:nvPr/>
        </p:nvCxnSpPr>
        <p:spPr>
          <a:xfrm>
            <a:off x="539552" y="1563638"/>
            <a:ext cx="799484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651316" y="2816746"/>
            <a:ext cx="1008112" cy="707886"/>
          </a:xfrm>
          <a:prstGeom prst="rect">
            <a:avLst/>
          </a:prstGeom>
          <a:noFill/>
        </p:spPr>
        <p:txBody>
          <a:bodyPr wrap="square" rtlCol="0">
            <a:spAutoFit/>
          </a:bodyPr>
          <a:lstStyle/>
          <a:p>
            <a:r>
              <a:rPr lang="en-US" altLang="zh-CN" sz="4000" spc="-150" dirty="0">
                <a:solidFill>
                  <a:srgbClr val="FF8C00"/>
                </a:solidFill>
                <a:latin typeface="思源黑体 CN Regular" pitchFamily="34" charset="-122"/>
                <a:ea typeface="思源黑体 CN Regular" pitchFamily="34" charset="-122"/>
              </a:rPr>
              <a:t>03</a:t>
            </a:r>
            <a:endParaRPr lang="zh-CN" altLang="en-US" sz="4000" spc="-150" dirty="0">
              <a:solidFill>
                <a:srgbClr val="FF8C00"/>
              </a:solidFill>
              <a:latin typeface="思源黑体 CN Regular" pitchFamily="34" charset="-122"/>
              <a:ea typeface="思源黑体 CN Regular" pitchFamily="34" charset="-122"/>
            </a:endParaRPr>
          </a:p>
        </p:txBody>
      </p:sp>
      <p:sp>
        <p:nvSpPr>
          <p:cNvPr id="26" name="TextBox 25"/>
          <p:cNvSpPr txBox="1"/>
          <p:nvPr/>
        </p:nvSpPr>
        <p:spPr>
          <a:xfrm>
            <a:off x="1285920" y="2926854"/>
            <a:ext cx="2088232" cy="307777"/>
          </a:xfrm>
          <a:prstGeom prst="rect">
            <a:avLst/>
          </a:prstGeom>
          <a:noFill/>
        </p:spPr>
        <p:txBody>
          <a:bodyPr wrap="square" rtlCol="0">
            <a:spAutoFit/>
          </a:bodyPr>
          <a:lstStyle/>
          <a:p>
            <a:r>
              <a:rPr lang="zh-CN" altLang="en-US" sz="1400" dirty="0">
                <a:solidFill>
                  <a:srgbClr val="004690"/>
                </a:solidFill>
                <a:latin typeface="思源黑体 CN Medium" pitchFamily="34" charset="-122"/>
                <a:ea typeface="思源黑体 CN Medium" pitchFamily="34" charset="-122"/>
              </a:rPr>
              <a:t>演示文稿目录</a:t>
            </a:r>
          </a:p>
        </p:txBody>
      </p:sp>
      <p:sp>
        <p:nvSpPr>
          <p:cNvPr id="27" name="TextBox 26"/>
          <p:cNvSpPr txBox="1"/>
          <p:nvPr/>
        </p:nvSpPr>
        <p:spPr>
          <a:xfrm>
            <a:off x="1285920" y="3159389"/>
            <a:ext cx="2088232" cy="246221"/>
          </a:xfrm>
          <a:prstGeom prst="rect">
            <a:avLst/>
          </a:prstGeom>
          <a:noFill/>
        </p:spPr>
        <p:txBody>
          <a:bodyPr wrap="square" rtlCol="0">
            <a:spAutoFit/>
          </a:bodyPr>
          <a:lstStyle/>
          <a:p>
            <a:r>
              <a:rPr lang="en-US" altLang="zh-CN" sz="1000" dirty="0">
                <a:solidFill>
                  <a:srgbClr val="004690"/>
                </a:solidFill>
                <a:latin typeface="Liberation Sans" pitchFamily="34" charset="0"/>
                <a:ea typeface="思源黑体 Regular" pitchFamily="34" charset="-122"/>
              </a:rPr>
              <a:t>PRESENTATION CONTENTS</a:t>
            </a:r>
          </a:p>
        </p:txBody>
      </p:sp>
      <p:sp>
        <p:nvSpPr>
          <p:cNvPr id="28" name="TextBox 27"/>
          <p:cNvSpPr txBox="1"/>
          <p:nvPr/>
        </p:nvSpPr>
        <p:spPr>
          <a:xfrm>
            <a:off x="4499992" y="2816746"/>
            <a:ext cx="1008112" cy="707886"/>
          </a:xfrm>
          <a:prstGeom prst="rect">
            <a:avLst/>
          </a:prstGeom>
          <a:noFill/>
        </p:spPr>
        <p:txBody>
          <a:bodyPr wrap="square" rtlCol="0">
            <a:spAutoFit/>
          </a:bodyPr>
          <a:lstStyle/>
          <a:p>
            <a:r>
              <a:rPr lang="en-US" altLang="zh-CN" sz="4000" spc="-150" dirty="0">
                <a:solidFill>
                  <a:srgbClr val="FF8C00"/>
                </a:solidFill>
                <a:latin typeface="思源黑体 CN Regular" pitchFamily="34" charset="-122"/>
                <a:ea typeface="思源黑体 CN Regular" pitchFamily="34" charset="-122"/>
              </a:rPr>
              <a:t>04</a:t>
            </a:r>
            <a:endParaRPr lang="zh-CN" altLang="en-US" sz="4000" spc="-150" dirty="0">
              <a:solidFill>
                <a:srgbClr val="FF8C00"/>
              </a:solidFill>
              <a:latin typeface="思源黑体 CN Regular" pitchFamily="34" charset="-122"/>
              <a:ea typeface="思源黑体 CN Regular" pitchFamily="34" charset="-122"/>
            </a:endParaRPr>
          </a:p>
        </p:txBody>
      </p:sp>
      <p:sp>
        <p:nvSpPr>
          <p:cNvPr id="29" name="TextBox 28"/>
          <p:cNvSpPr txBox="1"/>
          <p:nvPr/>
        </p:nvSpPr>
        <p:spPr>
          <a:xfrm>
            <a:off x="5134596" y="2926854"/>
            <a:ext cx="2088232" cy="307777"/>
          </a:xfrm>
          <a:prstGeom prst="rect">
            <a:avLst/>
          </a:prstGeom>
          <a:noFill/>
        </p:spPr>
        <p:txBody>
          <a:bodyPr wrap="square" rtlCol="0">
            <a:spAutoFit/>
          </a:bodyPr>
          <a:lstStyle/>
          <a:p>
            <a:r>
              <a:rPr lang="zh-CN" altLang="en-US" sz="1400" dirty="0">
                <a:solidFill>
                  <a:srgbClr val="004690"/>
                </a:solidFill>
                <a:latin typeface="思源黑体 CN Medium" pitchFamily="34" charset="-122"/>
                <a:ea typeface="思源黑体 CN Medium" pitchFamily="34" charset="-122"/>
              </a:rPr>
              <a:t>演示文稿目录</a:t>
            </a:r>
          </a:p>
        </p:txBody>
      </p:sp>
      <p:sp>
        <p:nvSpPr>
          <p:cNvPr id="30" name="TextBox 29"/>
          <p:cNvSpPr txBox="1"/>
          <p:nvPr/>
        </p:nvSpPr>
        <p:spPr>
          <a:xfrm>
            <a:off x="5134596" y="3159389"/>
            <a:ext cx="2088232" cy="246221"/>
          </a:xfrm>
          <a:prstGeom prst="rect">
            <a:avLst/>
          </a:prstGeom>
          <a:noFill/>
        </p:spPr>
        <p:txBody>
          <a:bodyPr wrap="square" rtlCol="0">
            <a:spAutoFit/>
          </a:bodyPr>
          <a:lstStyle/>
          <a:p>
            <a:r>
              <a:rPr lang="en-US" altLang="zh-CN" sz="1000" dirty="0">
                <a:solidFill>
                  <a:srgbClr val="004690"/>
                </a:solidFill>
                <a:latin typeface="Liberation Sans" pitchFamily="34" charset="0"/>
                <a:ea typeface="思源黑体 Regular" pitchFamily="34" charset="-122"/>
              </a:rPr>
              <a:t>PRESENTATION CONTENTS</a:t>
            </a:r>
          </a:p>
        </p:txBody>
      </p:sp>
      <p:sp>
        <p:nvSpPr>
          <p:cNvPr id="31" name="TextBox 30"/>
          <p:cNvSpPr txBox="1"/>
          <p:nvPr/>
        </p:nvSpPr>
        <p:spPr>
          <a:xfrm>
            <a:off x="651316" y="3783692"/>
            <a:ext cx="1008112" cy="707886"/>
          </a:xfrm>
          <a:prstGeom prst="rect">
            <a:avLst/>
          </a:prstGeom>
          <a:noFill/>
        </p:spPr>
        <p:txBody>
          <a:bodyPr wrap="square" rtlCol="0">
            <a:spAutoFit/>
          </a:bodyPr>
          <a:lstStyle/>
          <a:p>
            <a:r>
              <a:rPr lang="en-US" altLang="zh-CN" sz="4000" spc="-150" dirty="0">
                <a:solidFill>
                  <a:srgbClr val="FF8C00"/>
                </a:solidFill>
                <a:latin typeface="思源黑体 CN Regular" pitchFamily="34" charset="-122"/>
                <a:ea typeface="思源黑体 CN Regular" pitchFamily="34" charset="-122"/>
              </a:rPr>
              <a:t>05</a:t>
            </a:r>
            <a:endParaRPr lang="zh-CN" altLang="en-US" sz="4000" spc="-150" dirty="0">
              <a:solidFill>
                <a:srgbClr val="FF8C00"/>
              </a:solidFill>
              <a:latin typeface="思源黑体 CN Regular" pitchFamily="34" charset="-122"/>
              <a:ea typeface="思源黑体 CN Regular" pitchFamily="34" charset="-122"/>
            </a:endParaRPr>
          </a:p>
        </p:txBody>
      </p:sp>
      <p:sp>
        <p:nvSpPr>
          <p:cNvPr id="32" name="TextBox 31"/>
          <p:cNvSpPr txBox="1"/>
          <p:nvPr/>
        </p:nvSpPr>
        <p:spPr>
          <a:xfrm>
            <a:off x="1285920" y="3893800"/>
            <a:ext cx="2088232" cy="307777"/>
          </a:xfrm>
          <a:prstGeom prst="rect">
            <a:avLst/>
          </a:prstGeom>
          <a:noFill/>
        </p:spPr>
        <p:txBody>
          <a:bodyPr wrap="square" rtlCol="0">
            <a:spAutoFit/>
          </a:bodyPr>
          <a:lstStyle/>
          <a:p>
            <a:r>
              <a:rPr lang="zh-CN" altLang="en-US" sz="1400" dirty="0">
                <a:solidFill>
                  <a:srgbClr val="004690"/>
                </a:solidFill>
                <a:latin typeface="思源黑体 CN Medium" pitchFamily="34" charset="-122"/>
                <a:ea typeface="思源黑体 CN Medium" pitchFamily="34" charset="-122"/>
              </a:rPr>
              <a:t>演示文稿目录</a:t>
            </a:r>
          </a:p>
        </p:txBody>
      </p:sp>
      <p:sp>
        <p:nvSpPr>
          <p:cNvPr id="33" name="TextBox 32"/>
          <p:cNvSpPr txBox="1"/>
          <p:nvPr/>
        </p:nvSpPr>
        <p:spPr>
          <a:xfrm>
            <a:off x="1285920" y="4126335"/>
            <a:ext cx="2088232" cy="246221"/>
          </a:xfrm>
          <a:prstGeom prst="rect">
            <a:avLst/>
          </a:prstGeom>
          <a:noFill/>
        </p:spPr>
        <p:txBody>
          <a:bodyPr wrap="square" rtlCol="0">
            <a:spAutoFit/>
          </a:bodyPr>
          <a:lstStyle/>
          <a:p>
            <a:r>
              <a:rPr lang="en-US" altLang="zh-CN" sz="1000" dirty="0">
                <a:solidFill>
                  <a:srgbClr val="004690"/>
                </a:solidFill>
                <a:latin typeface="Liberation Sans" pitchFamily="34" charset="0"/>
                <a:ea typeface="思源黑体 Regular" pitchFamily="34" charset="-122"/>
              </a:rPr>
              <a:t>PRESENTATION CONTENTS</a:t>
            </a:r>
          </a:p>
        </p:txBody>
      </p:sp>
      <p:sp>
        <p:nvSpPr>
          <p:cNvPr id="34" name="TextBox 33"/>
          <p:cNvSpPr txBox="1"/>
          <p:nvPr/>
        </p:nvSpPr>
        <p:spPr>
          <a:xfrm>
            <a:off x="4499992" y="3783692"/>
            <a:ext cx="1008112" cy="707886"/>
          </a:xfrm>
          <a:prstGeom prst="rect">
            <a:avLst/>
          </a:prstGeom>
          <a:noFill/>
        </p:spPr>
        <p:txBody>
          <a:bodyPr wrap="square" rtlCol="0">
            <a:spAutoFit/>
          </a:bodyPr>
          <a:lstStyle/>
          <a:p>
            <a:r>
              <a:rPr lang="en-US" altLang="zh-CN" sz="4000" spc="-150" dirty="0">
                <a:solidFill>
                  <a:srgbClr val="FF8C00"/>
                </a:solidFill>
                <a:latin typeface="思源黑体 CN Regular" pitchFamily="34" charset="-122"/>
                <a:ea typeface="思源黑体 CN Regular" pitchFamily="34" charset="-122"/>
              </a:rPr>
              <a:t>06</a:t>
            </a:r>
            <a:endParaRPr lang="zh-CN" altLang="en-US" sz="4000" spc="-150" dirty="0">
              <a:solidFill>
                <a:srgbClr val="FF8C00"/>
              </a:solidFill>
              <a:latin typeface="思源黑体 CN Regular" pitchFamily="34" charset="-122"/>
              <a:ea typeface="思源黑体 CN Regular" pitchFamily="34" charset="-122"/>
            </a:endParaRPr>
          </a:p>
        </p:txBody>
      </p:sp>
      <p:sp>
        <p:nvSpPr>
          <p:cNvPr id="35" name="TextBox 34"/>
          <p:cNvSpPr txBox="1"/>
          <p:nvPr/>
        </p:nvSpPr>
        <p:spPr>
          <a:xfrm>
            <a:off x="5134596" y="3893800"/>
            <a:ext cx="2088232" cy="307777"/>
          </a:xfrm>
          <a:prstGeom prst="rect">
            <a:avLst/>
          </a:prstGeom>
          <a:noFill/>
        </p:spPr>
        <p:txBody>
          <a:bodyPr wrap="square" rtlCol="0">
            <a:spAutoFit/>
          </a:bodyPr>
          <a:lstStyle/>
          <a:p>
            <a:r>
              <a:rPr lang="zh-CN" altLang="en-US" sz="1400" dirty="0">
                <a:solidFill>
                  <a:srgbClr val="004690"/>
                </a:solidFill>
                <a:latin typeface="思源黑体 CN Medium" pitchFamily="34" charset="-122"/>
                <a:ea typeface="思源黑体 CN Medium" pitchFamily="34" charset="-122"/>
              </a:rPr>
              <a:t>演示文稿目录</a:t>
            </a:r>
          </a:p>
        </p:txBody>
      </p:sp>
      <p:sp>
        <p:nvSpPr>
          <p:cNvPr id="36" name="TextBox 35"/>
          <p:cNvSpPr txBox="1"/>
          <p:nvPr/>
        </p:nvSpPr>
        <p:spPr>
          <a:xfrm>
            <a:off x="5134596" y="4126335"/>
            <a:ext cx="2088232" cy="246221"/>
          </a:xfrm>
          <a:prstGeom prst="rect">
            <a:avLst/>
          </a:prstGeom>
          <a:noFill/>
        </p:spPr>
        <p:txBody>
          <a:bodyPr wrap="square" rtlCol="0">
            <a:spAutoFit/>
          </a:bodyPr>
          <a:lstStyle/>
          <a:p>
            <a:r>
              <a:rPr lang="en-US" altLang="zh-CN" sz="1000" dirty="0">
                <a:solidFill>
                  <a:srgbClr val="004690"/>
                </a:solidFill>
                <a:latin typeface="Liberation Sans" pitchFamily="34" charset="0"/>
                <a:ea typeface="思源黑体 Regular" pitchFamily="34" charset="-122"/>
              </a:rPr>
              <a:t>PRESENTATION CONTENTS</a:t>
            </a:r>
          </a:p>
        </p:txBody>
      </p:sp>
      <p:sp>
        <p:nvSpPr>
          <p:cNvPr id="38" name="TextBox 37"/>
          <p:cNvSpPr txBox="1"/>
          <p:nvPr/>
        </p:nvSpPr>
        <p:spPr>
          <a:xfrm>
            <a:off x="3563888" y="847750"/>
            <a:ext cx="2088232" cy="307777"/>
          </a:xfrm>
          <a:prstGeom prst="rect">
            <a:avLst/>
          </a:prstGeom>
          <a:noFill/>
        </p:spPr>
        <p:txBody>
          <a:bodyPr wrap="square" rtlCol="0">
            <a:spAutoFit/>
          </a:bodyPr>
          <a:lstStyle/>
          <a:p>
            <a:r>
              <a:rPr lang="en-US" altLang="zh-CN" sz="1400" dirty="0">
                <a:solidFill>
                  <a:srgbClr val="004690"/>
                </a:solidFill>
                <a:latin typeface="思源黑体 CN Regular" pitchFamily="34" charset="-122"/>
                <a:ea typeface="思源黑体 CN Regular" pitchFamily="34" charset="-122"/>
              </a:rPr>
              <a:t>/ </a:t>
            </a:r>
            <a:r>
              <a:rPr lang="zh-CN" altLang="en-US" sz="1400" dirty="0">
                <a:solidFill>
                  <a:srgbClr val="004690"/>
                </a:solidFill>
                <a:latin typeface="思源黑体 CN Regular" pitchFamily="34" charset="-122"/>
                <a:ea typeface="思源黑体 CN Regular" pitchFamily="34" charset="-122"/>
              </a:rPr>
              <a:t>目录</a:t>
            </a:r>
          </a:p>
        </p:txBody>
      </p:sp>
    </p:spTree>
    <p:extLst>
      <p:ext uri="{BB962C8B-B14F-4D97-AF65-F5344CB8AC3E}">
        <p14:creationId xmlns:p14="http://schemas.microsoft.com/office/powerpoint/2010/main" val="31347243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467544" y="2151896"/>
            <a:ext cx="5112568" cy="707886"/>
          </a:xfrm>
          <a:prstGeom prst="rect">
            <a:avLst/>
          </a:prstGeom>
          <a:noFill/>
        </p:spPr>
        <p:txBody>
          <a:bodyPr wrap="square" rtlCol="0">
            <a:spAutoFit/>
          </a:bodyPr>
          <a:lstStyle/>
          <a:p>
            <a:r>
              <a:rPr lang="zh-CN" altLang="en-US" sz="4000" dirty="0">
                <a:solidFill>
                  <a:schemeClr val="bg1"/>
                </a:solidFill>
                <a:latin typeface="思源黑体 CN Regular" pitchFamily="34" charset="-122"/>
                <a:ea typeface="思源黑体 CN Regular" pitchFamily="34" charset="-122"/>
              </a:rPr>
              <a:t>演示文稿章节标题</a:t>
            </a:r>
          </a:p>
        </p:txBody>
      </p:sp>
      <p:sp>
        <p:nvSpPr>
          <p:cNvPr id="12" name="TextBox 11"/>
          <p:cNvSpPr txBox="1"/>
          <p:nvPr/>
        </p:nvSpPr>
        <p:spPr>
          <a:xfrm>
            <a:off x="467544" y="2787774"/>
            <a:ext cx="4104456" cy="400110"/>
          </a:xfrm>
          <a:prstGeom prst="rect">
            <a:avLst/>
          </a:prstGeom>
          <a:noFill/>
        </p:spPr>
        <p:txBody>
          <a:bodyPr wrap="square" rtlCol="0">
            <a:spAutoFit/>
          </a:bodyPr>
          <a:lstStyle/>
          <a:p>
            <a:r>
              <a:rPr lang="zh-CN" altLang="en-US" sz="2000" dirty="0">
                <a:solidFill>
                  <a:schemeClr val="bg1"/>
                </a:solidFill>
                <a:latin typeface="思源黑体 CN Regular" pitchFamily="34" charset="-122"/>
                <a:ea typeface="思源黑体 CN Regular" pitchFamily="34" charset="-122"/>
              </a:rPr>
              <a:t>章节副标题内容</a:t>
            </a:r>
          </a:p>
        </p:txBody>
      </p:sp>
    </p:spTree>
    <p:extLst>
      <p:ext uri="{BB962C8B-B14F-4D97-AF65-F5344CB8AC3E}">
        <p14:creationId xmlns:p14="http://schemas.microsoft.com/office/powerpoint/2010/main" val="41794799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95536" y="1923678"/>
            <a:ext cx="7992888" cy="2605842"/>
          </a:xfrm>
          <a:prstGeom prst="rect">
            <a:avLst/>
          </a:prstGeom>
          <a:noFill/>
        </p:spPr>
        <p:txBody>
          <a:bodyPr wrap="square" rtlCol="0">
            <a:spAutoFit/>
          </a:bodyPr>
          <a:lstStyle/>
          <a:p>
            <a:pPr>
              <a:lnSpc>
                <a:spcPts val="1600"/>
              </a:lnSpc>
              <a:spcAft>
                <a:spcPts val="1000"/>
              </a:spcAft>
              <a:buClr>
                <a:srgbClr val="006FBC"/>
              </a:buClr>
            </a:pPr>
            <a:r>
              <a:rPr lang="zh-CN" altLang="en-US" sz="1100" dirty="0">
                <a:solidFill>
                  <a:schemeClr val="tx1">
                    <a:lumMod val="75000"/>
                    <a:lumOff val="25000"/>
                  </a:schemeClr>
                </a:solidFill>
                <a:latin typeface="思源黑体 Regular" pitchFamily="34" charset="-122"/>
                <a:ea typeface="思源黑体 Regular" pitchFamily="34" charset="-122"/>
              </a:rPr>
              <a:t>西湖大学的前身为浙江西湖高等研究院（成立于</a:t>
            </a:r>
            <a:r>
              <a:rPr lang="en-US" altLang="zh-CN" sz="1100" dirty="0">
                <a:solidFill>
                  <a:schemeClr val="tx1">
                    <a:lumMod val="75000"/>
                    <a:lumOff val="25000"/>
                  </a:schemeClr>
                </a:solidFill>
                <a:latin typeface="思源黑体 Regular" pitchFamily="34" charset="-122"/>
                <a:ea typeface="思源黑体 Regular" pitchFamily="34" charset="-122"/>
              </a:rPr>
              <a:t>2016</a:t>
            </a:r>
            <a:r>
              <a:rPr lang="zh-CN" altLang="en-US" sz="1100" dirty="0">
                <a:solidFill>
                  <a:schemeClr val="tx1">
                    <a:lumMod val="75000"/>
                    <a:lumOff val="25000"/>
                  </a:schemeClr>
                </a:solidFill>
                <a:latin typeface="思源黑体 Regular" pitchFamily="34" charset="-122"/>
                <a:ea typeface="思源黑体 Regular" pitchFamily="34" charset="-122"/>
              </a:rPr>
              <a:t>年），由清华大学副校长施一公教授、南方科技大学校长陈十一教授、中国科学技术大学常务副校长潘建伟教授、首都医科大学校长饶毅教授等科学家发起筹建 </a:t>
            </a:r>
            <a:r>
              <a:rPr lang="en-US" altLang="zh-CN" sz="1100" dirty="0">
                <a:solidFill>
                  <a:schemeClr val="tx1">
                    <a:lumMod val="75000"/>
                    <a:lumOff val="25000"/>
                  </a:schemeClr>
                </a:solidFill>
                <a:latin typeface="思源黑体 Regular" pitchFamily="34" charset="-122"/>
                <a:ea typeface="思源黑体 Regular" pitchFamily="34" charset="-122"/>
              </a:rPr>
              <a:t> </a:t>
            </a:r>
            <a:r>
              <a:rPr lang="zh-CN" altLang="en-US" sz="1100" dirty="0">
                <a:solidFill>
                  <a:schemeClr val="tx1">
                    <a:lumMod val="75000"/>
                    <a:lumOff val="25000"/>
                  </a:schemeClr>
                </a:solidFill>
                <a:latin typeface="思源黑体 Regular" pitchFamily="34" charset="-122"/>
                <a:ea typeface="思源黑体 Regular" pitchFamily="34" charset="-122"/>
              </a:rPr>
              <a:t>。</a:t>
            </a:r>
            <a:r>
              <a:rPr lang="en-US" altLang="zh-CN" sz="1100" dirty="0">
                <a:solidFill>
                  <a:schemeClr val="tx1">
                    <a:lumMod val="75000"/>
                    <a:lumOff val="25000"/>
                  </a:schemeClr>
                </a:solidFill>
                <a:latin typeface="思源黑体 Regular" pitchFamily="34" charset="-122"/>
                <a:ea typeface="思源黑体 Regular" pitchFamily="34" charset="-122"/>
              </a:rPr>
              <a:t>2018</a:t>
            </a:r>
            <a:r>
              <a:rPr lang="zh-CN" altLang="en-US" sz="1100" dirty="0">
                <a:solidFill>
                  <a:schemeClr val="tx1">
                    <a:lumMod val="75000"/>
                    <a:lumOff val="25000"/>
                  </a:schemeClr>
                </a:solidFill>
                <a:latin typeface="思源黑体 Regular" pitchFamily="34" charset="-122"/>
                <a:ea typeface="思源黑体 Regular" pitchFamily="34" charset="-122"/>
              </a:rPr>
              <a:t>年</a:t>
            </a:r>
            <a:r>
              <a:rPr lang="en-US" altLang="zh-CN" sz="1100" dirty="0">
                <a:solidFill>
                  <a:schemeClr val="tx1">
                    <a:lumMod val="75000"/>
                    <a:lumOff val="25000"/>
                  </a:schemeClr>
                </a:solidFill>
                <a:latin typeface="思源黑体 Regular" pitchFamily="34" charset="-122"/>
                <a:ea typeface="思源黑体 Regular" pitchFamily="34" charset="-122"/>
              </a:rPr>
              <a:t>2</a:t>
            </a:r>
            <a:r>
              <a:rPr lang="zh-CN" altLang="en-US" sz="1100" dirty="0">
                <a:solidFill>
                  <a:schemeClr val="tx1">
                    <a:lumMod val="75000"/>
                    <a:lumOff val="25000"/>
                  </a:schemeClr>
                </a:solidFill>
                <a:latin typeface="思源黑体 Regular" pitchFamily="34" charset="-122"/>
                <a:ea typeface="思源黑体 Regular" pitchFamily="34" charset="-122"/>
              </a:rPr>
              <a:t>月</a:t>
            </a:r>
            <a:r>
              <a:rPr lang="en-US" altLang="zh-CN" sz="1100" dirty="0">
                <a:solidFill>
                  <a:schemeClr val="tx1">
                    <a:lumMod val="75000"/>
                    <a:lumOff val="25000"/>
                  </a:schemeClr>
                </a:solidFill>
                <a:latin typeface="思源黑体 Regular" pitchFamily="34" charset="-122"/>
                <a:ea typeface="思源黑体 Regular" pitchFamily="34" charset="-122"/>
              </a:rPr>
              <a:t>14</a:t>
            </a:r>
            <a:r>
              <a:rPr lang="zh-CN" altLang="en-US" sz="1100" dirty="0">
                <a:solidFill>
                  <a:schemeClr val="tx1">
                    <a:lumMod val="75000"/>
                    <a:lumOff val="25000"/>
                  </a:schemeClr>
                </a:solidFill>
                <a:latin typeface="思源黑体 Regular" pitchFamily="34" charset="-122"/>
                <a:ea typeface="思源黑体 Regular" pitchFamily="34" charset="-122"/>
              </a:rPr>
              <a:t>日，教育部正式批复同意浙江省设立西湖大学。杨振宁任西湖大学校董会名誉主席，钱颖一教授为校董会主席，施一公教授担任西湖大学首任校长。 </a:t>
            </a:r>
            <a:endParaRPr lang="en-US" altLang="zh-CN" sz="1100" dirty="0">
              <a:solidFill>
                <a:schemeClr val="tx1">
                  <a:lumMod val="75000"/>
                  <a:lumOff val="25000"/>
                </a:schemeClr>
              </a:solidFill>
              <a:latin typeface="思源黑体 Regular" pitchFamily="34" charset="-122"/>
              <a:ea typeface="思源黑体 Regular" pitchFamily="34" charset="-122"/>
            </a:endParaRPr>
          </a:p>
          <a:p>
            <a:pPr>
              <a:lnSpc>
                <a:spcPts val="1600"/>
              </a:lnSpc>
              <a:spcAft>
                <a:spcPts val="1000"/>
              </a:spcAft>
              <a:buClr>
                <a:srgbClr val="006FBC"/>
              </a:buClr>
            </a:pPr>
            <a:r>
              <a:rPr lang="en-US" altLang="zh-CN" sz="1100" dirty="0">
                <a:solidFill>
                  <a:schemeClr val="tx1">
                    <a:lumMod val="75000"/>
                    <a:lumOff val="25000"/>
                  </a:schemeClr>
                </a:solidFill>
                <a:latin typeface="思源黑体 Regular" pitchFamily="34" charset="-122"/>
                <a:ea typeface="思源黑体 Regular" pitchFamily="34" charset="-122"/>
              </a:rPr>
              <a:t>2018</a:t>
            </a:r>
            <a:r>
              <a:rPr lang="zh-CN" altLang="en-US" sz="1100" dirty="0">
                <a:solidFill>
                  <a:schemeClr val="tx1">
                    <a:lumMod val="75000"/>
                    <a:lumOff val="25000"/>
                  </a:schemeClr>
                </a:solidFill>
                <a:latin typeface="思源黑体 Regular" pitchFamily="34" charset="-122"/>
                <a:ea typeface="思源黑体 Regular" pitchFamily="34" charset="-122"/>
              </a:rPr>
              <a:t>年</a:t>
            </a:r>
            <a:r>
              <a:rPr lang="en-US" altLang="zh-CN" sz="1100" dirty="0">
                <a:solidFill>
                  <a:schemeClr val="tx1">
                    <a:lumMod val="75000"/>
                    <a:lumOff val="25000"/>
                  </a:schemeClr>
                </a:solidFill>
                <a:latin typeface="思源黑体 Regular" pitchFamily="34" charset="-122"/>
                <a:ea typeface="思源黑体 Regular" pitchFamily="34" charset="-122"/>
              </a:rPr>
              <a:t>4</a:t>
            </a:r>
            <a:r>
              <a:rPr lang="zh-CN" altLang="en-US" sz="1100" dirty="0">
                <a:solidFill>
                  <a:schemeClr val="tx1">
                    <a:lumMod val="75000"/>
                    <a:lumOff val="25000"/>
                  </a:schemeClr>
                </a:solidFill>
                <a:latin typeface="思源黑体 Regular" pitchFamily="34" charset="-122"/>
                <a:ea typeface="思源黑体 Regular" pitchFamily="34" charset="-122"/>
              </a:rPr>
              <a:t>月</a:t>
            </a:r>
            <a:r>
              <a:rPr lang="en-US" altLang="zh-CN" sz="1100" dirty="0">
                <a:solidFill>
                  <a:schemeClr val="tx1">
                    <a:lumMod val="75000"/>
                    <a:lumOff val="25000"/>
                  </a:schemeClr>
                </a:solidFill>
                <a:latin typeface="思源黑体 Regular" pitchFamily="34" charset="-122"/>
                <a:ea typeface="思源黑体 Regular" pitchFamily="34" charset="-122"/>
              </a:rPr>
              <a:t>2</a:t>
            </a:r>
            <a:r>
              <a:rPr lang="zh-CN" altLang="en-US" sz="1100" dirty="0">
                <a:solidFill>
                  <a:schemeClr val="tx1">
                    <a:lumMod val="75000"/>
                    <a:lumOff val="25000"/>
                  </a:schemeClr>
                </a:solidFill>
                <a:latin typeface="思源黑体 Regular" pitchFamily="34" charset="-122"/>
                <a:ea typeface="思源黑体 Regular" pitchFamily="34" charset="-122"/>
              </a:rPr>
              <a:t>日，教育部官网公布西湖大学正式获教育部批准设立，由施一公出任西湖大学校长（代）一职。</a:t>
            </a:r>
            <a:r>
              <a:rPr lang="en-US" altLang="zh-CN" sz="1100" dirty="0">
                <a:solidFill>
                  <a:schemeClr val="tx1">
                    <a:lumMod val="75000"/>
                    <a:lumOff val="25000"/>
                  </a:schemeClr>
                </a:solidFill>
                <a:latin typeface="思源黑体 Regular" pitchFamily="34" charset="-122"/>
                <a:ea typeface="思源黑体 Regular" pitchFamily="34" charset="-122"/>
              </a:rPr>
              <a:t>4</a:t>
            </a:r>
            <a:r>
              <a:rPr lang="zh-CN" altLang="en-US" sz="1100" dirty="0">
                <a:solidFill>
                  <a:schemeClr val="tx1">
                    <a:lumMod val="75000"/>
                    <a:lumOff val="25000"/>
                  </a:schemeClr>
                </a:solidFill>
                <a:latin typeface="思源黑体 Regular" pitchFamily="34" charset="-122"/>
                <a:ea typeface="思源黑体 Regular" pitchFamily="34" charset="-122"/>
              </a:rPr>
              <a:t>月</a:t>
            </a:r>
            <a:r>
              <a:rPr lang="en-US" altLang="zh-CN" sz="1100" dirty="0">
                <a:solidFill>
                  <a:schemeClr val="tx1">
                    <a:lumMod val="75000"/>
                    <a:lumOff val="25000"/>
                  </a:schemeClr>
                </a:solidFill>
                <a:latin typeface="思源黑体 Regular" pitchFamily="34" charset="-122"/>
                <a:ea typeface="思源黑体 Regular" pitchFamily="34" charset="-122"/>
              </a:rPr>
              <a:t>3</a:t>
            </a:r>
            <a:r>
              <a:rPr lang="zh-CN" altLang="en-US" sz="1100" dirty="0">
                <a:solidFill>
                  <a:schemeClr val="tx1">
                    <a:lumMod val="75000"/>
                    <a:lumOff val="25000"/>
                  </a:schemeClr>
                </a:solidFill>
                <a:latin typeface="思源黑体 Regular" pitchFamily="34" charset="-122"/>
                <a:ea typeface="思源黑体 Regular" pitchFamily="34" charset="-122"/>
              </a:rPr>
              <a:t>日，浙江省举行第五批扩大有效投资重大项目集中开工活动暨西湖大学云谷校区校园建设工程启动仪式。</a:t>
            </a:r>
            <a:r>
              <a:rPr lang="en-US" altLang="zh-CN" sz="1100" dirty="0">
                <a:solidFill>
                  <a:schemeClr val="tx1">
                    <a:lumMod val="75000"/>
                    <a:lumOff val="25000"/>
                  </a:schemeClr>
                </a:solidFill>
                <a:latin typeface="思源黑体 Regular" pitchFamily="34" charset="-122"/>
                <a:ea typeface="思源黑体 Regular" pitchFamily="34" charset="-122"/>
              </a:rPr>
              <a:t>4</a:t>
            </a:r>
            <a:r>
              <a:rPr lang="zh-CN" altLang="en-US" sz="1100" dirty="0">
                <a:solidFill>
                  <a:schemeClr val="tx1">
                    <a:lumMod val="75000"/>
                    <a:lumOff val="25000"/>
                  </a:schemeClr>
                </a:solidFill>
                <a:latin typeface="思源黑体 Regular" pitchFamily="34" charset="-122"/>
                <a:ea typeface="思源黑体 Regular" pitchFamily="34" charset="-122"/>
              </a:rPr>
              <a:t>月</a:t>
            </a:r>
            <a:r>
              <a:rPr lang="en-US" altLang="zh-CN" sz="1100" dirty="0">
                <a:solidFill>
                  <a:schemeClr val="tx1">
                    <a:lumMod val="75000"/>
                    <a:lumOff val="25000"/>
                  </a:schemeClr>
                </a:solidFill>
                <a:latin typeface="思源黑体 Regular" pitchFamily="34" charset="-122"/>
                <a:ea typeface="思源黑体 Regular" pitchFamily="34" charset="-122"/>
              </a:rPr>
              <a:t>16</a:t>
            </a:r>
            <a:r>
              <a:rPr lang="zh-CN" altLang="en-US" sz="1100" dirty="0">
                <a:solidFill>
                  <a:schemeClr val="tx1">
                    <a:lumMod val="75000"/>
                    <a:lumOff val="25000"/>
                  </a:schemeClr>
                </a:solidFill>
                <a:latin typeface="思源黑体 Regular" pitchFamily="34" charset="-122"/>
                <a:ea typeface="思源黑体 Regular" pitchFamily="34" charset="-122"/>
              </a:rPr>
              <a:t>日，西湖大学在杭州召开了西湖大学创校校董会第一次会议，确定了西湖大学第一届校董会成员。 </a:t>
            </a:r>
            <a:endParaRPr lang="en-US" altLang="zh-CN" sz="1100" dirty="0">
              <a:solidFill>
                <a:schemeClr val="tx1">
                  <a:lumMod val="75000"/>
                  <a:lumOff val="25000"/>
                </a:schemeClr>
              </a:solidFill>
              <a:latin typeface="思源黑体 Regular" pitchFamily="34" charset="-122"/>
              <a:ea typeface="思源黑体 Regular" pitchFamily="34" charset="-122"/>
            </a:endParaRPr>
          </a:p>
          <a:p>
            <a:pPr>
              <a:lnSpc>
                <a:spcPts val="1600"/>
              </a:lnSpc>
              <a:spcAft>
                <a:spcPts val="1000"/>
              </a:spcAft>
              <a:buClr>
                <a:srgbClr val="006FBC"/>
              </a:buClr>
            </a:pPr>
            <a:r>
              <a:rPr lang="en-US" altLang="zh-CN" sz="1100" dirty="0">
                <a:solidFill>
                  <a:schemeClr val="tx1">
                    <a:lumMod val="75000"/>
                    <a:lumOff val="25000"/>
                  </a:schemeClr>
                </a:solidFill>
                <a:latin typeface="思源黑体 Regular" pitchFamily="34" charset="-122"/>
                <a:ea typeface="思源黑体 Regular" pitchFamily="34" charset="-122"/>
              </a:rPr>
              <a:t>2018</a:t>
            </a:r>
            <a:r>
              <a:rPr lang="zh-CN" altLang="en-US" sz="1100" dirty="0">
                <a:solidFill>
                  <a:schemeClr val="tx1">
                    <a:lumMod val="75000"/>
                    <a:lumOff val="25000"/>
                  </a:schemeClr>
                </a:solidFill>
                <a:latin typeface="思源黑体 Regular" pitchFamily="34" charset="-122"/>
                <a:ea typeface="思源黑体 Regular" pitchFamily="34" charset="-122"/>
              </a:rPr>
              <a:t>年</a:t>
            </a:r>
            <a:r>
              <a:rPr lang="en-US" altLang="zh-CN" sz="1100" dirty="0">
                <a:solidFill>
                  <a:schemeClr val="tx1">
                    <a:lumMod val="75000"/>
                    <a:lumOff val="25000"/>
                  </a:schemeClr>
                </a:solidFill>
                <a:latin typeface="思源黑体 Regular" pitchFamily="34" charset="-122"/>
                <a:ea typeface="思源黑体 Regular" pitchFamily="34" charset="-122"/>
              </a:rPr>
              <a:t>10</a:t>
            </a:r>
            <a:r>
              <a:rPr lang="zh-CN" altLang="en-US" sz="1100" dirty="0">
                <a:solidFill>
                  <a:schemeClr val="tx1">
                    <a:lumMod val="75000"/>
                    <a:lumOff val="25000"/>
                  </a:schemeClr>
                </a:solidFill>
                <a:latin typeface="思源黑体 Regular" pitchFamily="34" charset="-122"/>
                <a:ea typeface="思源黑体 Regular" pitchFamily="34" charset="-122"/>
              </a:rPr>
              <a:t>月</a:t>
            </a:r>
            <a:r>
              <a:rPr lang="en-US" altLang="zh-CN" sz="1100" dirty="0">
                <a:solidFill>
                  <a:schemeClr val="tx1">
                    <a:lumMod val="75000"/>
                    <a:lumOff val="25000"/>
                  </a:schemeClr>
                </a:solidFill>
                <a:latin typeface="思源黑体 Regular" pitchFamily="34" charset="-122"/>
                <a:ea typeface="思源黑体 Regular" pitchFamily="34" charset="-122"/>
              </a:rPr>
              <a:t>20</a:t>
            </a:r>
            <a:r>
              <a:rPr lang="zh-CN" altLang="en-US" sz="1100" dirty="0">
                <a:solidFill>
                  <a:schemeClr val="tx1">
                    <a:lumMod val="75000"/>
                    <a:lumOff val="25000"/>
                  </a:schemeClr>
                </a:solidFill>
                <a:latin typeface="思源黑体 Regular" pitchFamily="34" charset="-122"/>
                <a:ea typeface="思源黑体 Regular" pitchFamily="34" charset="-122"/>
              </a:rPr>
              <a:t>日，西湖大学成立大会在杭州举行。这标志着新中国历史上第一所由社会力量举办、国家重点支持的新型研究型大学就此诞生。韩启德、袁家军、杜玉波、杨振宁、施一公共同为西湖大学揭牌。全国高校设置评议委员会主任，教育部原党组副书记、副部长杜玉波宣读教育部贺辞，教育部对西湖大学的正式成立表示热烈的祝贺和衷心的祝愿。包括杨振宁在内</a:t>
            </a:r>
            <a:r>
              <a:rPr lang="en-US" altLang="zh-CN" sz="1100" dirty="0">
                <a:solidFill>
                  <a:schemeClr val="tx1">
                    <a:lumMod val="75000"/>
                    <a:lumOff val="25000"/>
                  </a:schemeClr>
                </a:solidFill>
                <a:latin typeface="思源黑体 Regular" pitchFamily="34" charset="-122"/>
                <a:ea typeface="思源黑体 Regular" pitchFamily="34" charset="-122"/>
              </a:rPr>
              <a:t>5</a:t>
            </a:r>
            <a:r>
              <a:rPr lang="zh-CN" altLang="en-US" sz="1100" dirty="0">
                <a:solidFill>
                  <a:schemeClr val="tx1">
                    <a:lumMod val="75000"/>
                    <a:lumOff val="25000"/>
                  </a:schemeClr>
                </a:solidFill>
                <a:latin typeface="思源黑体 Regular" pitchFamily="34" charset="-122"/>
                <a:ea typeface="思源黑体 Regular" pitchFamily="34" charset="-122"/>
              </a:rPr>
              <a:t>名诺贝尔奖得主、</a:t>
            </a:r>
            <a:r>
              <a:rPr lang="en-US" altLang="zh-CN" sz="1100" dirty="0">
                <a:solidFill>
                  <a:schemeClr val="tx1">
                    <a:lumMod val="75000"/>
                    <a:lumOff val="25000"/>
                  </a:schemeClr>
                </a:solidFill>
                <a:latin typeface="思源黑体 Regular" pitchFamily="34" charset="-122"/>
                <a:ea typeface="思源黑体 Regular" pitchFamily="34" charset="-122"/>
              </a:rPr>
              <a:t>70</a:t>
            </a:r>
            <a:r>
              <a:rPr lang="zh-CN" altLang="en-US" sz="1100" dirty="0">
                <a:solidFill>
                  <a:schemeClr val="tx1">
                    <a:lumMod val="75000"/>
                    <a:lumOff val="25000"/>
                  </a:schemeClr>
                </a:solidFill>
                <a:latin typeface="思源黑体 Regular" pitchFamily="34" charset="-122"/>
                <a:ea typeface="思源黑体 Regular" pitchFamily="34" charset="-122"/>
              </a:rPr>
              <a:t>余位国内外校长及代表、近百位捐赠人出席。同月，学校获批成立国家级博士后科研工作站；西湖大学与上海海洋大学签署战略合作协议。 </a:t>
            </a:r>
            <a:endParaRPr lang="en-US" altLang="zh-CN" sz="1100" dirty="0">
              <a:solidFill>
                <a:schemeClr val="tx1">
                  <a:lumMod val="75000"/>
                  <a:lumOff val="25000"/>
                </a:schemeClr>
              </a:solidFill>
              <a:latin typeface="思源黑体 Regular" pitchFamily="34" charset="-122"/>
              <a:ea typeface="思源黑体 Regular" pitchFamily="34" charset="-122"/>
            </a:endParaRPr>
          </a:p>
        </p:txBody>
      </p:sp>
      <p:sp>
        <p:nvSpPr>
          <p:cNvPr id="8" name="TextBox 7"/>
          <p:cNvSpPr txBox="1"/>
          <p:nvPr/>
        </p:nvSpPr>
        <p:spPr>
          <a:xfrm>
            <a:off x="395536" y="1083826"/>
            <a:ext cx="5040560" cy="553998"/>
          </a:xfrm>
          <a:prstGeom prst="rect">
            <a:avLst/>
          </a:prstGeom>
          <a:noFill/>
        </p:spPr>
        <p:txBody>
          <a:bodyPr wrap="square" rtlCol="0">
            <a:spAutoFit/>
          </a:bodyPr>
          <a:lstStyle/>
          <a:p>
            <a:r>
              <a:rPr lang="zh-CN" altLang="en-US" sz="3000" dirty="0">
                <a:solidFill>
                  <a:srgbClr val="004690"/>
                </a:solidFill>
                <a:latin typeface="思源黑体 CN Regular" pitchFamily="34" charset="-122"/>
                <a:ea typeface="思源黑体 CN Regular" pitchFamily="34" charset="-122"/>
              </a:rPr>
              <a:t>演示文稿小标题内容</a:t>
            </a:r>
          </a:p>
        </p:txBody>
      </p:sp>
      <p:sp>
        <p:nvSpPr>
          <p:cNvPr id="11" name="TextBox 10"/>
          <p:cNvSpPr txBox="1"/>
          <p:nvPr/>
        </p:nvSpPr>
        <p:spPr>
          <a:xfrm>
            <a:off x="395536" y="1525746"/>
            <a:ext cx="4104456" cy="253916"/>
          </a:xfrm>
          <a:prstGeom prst="rect">
            <a:avLst/>
          </a:prstGeom>
          <a:noFill/>
        </p:spPr>
        <p:txBody>
          <a:bodyPr wrap="square" rtlCol="0">
            <a:spAutoFit/>
          </a:bodyPr>
          <a:lstStyle/>
          <a:p>
            <a:r>
              <a:rPr lang="en-US" altLang="zh-CN" sz="1050" dirty="0">
                <a:solidFill>
                  <a:srgbClr val="004690"/>
                </a:solidFill>
                <a:latin typeface="Liberation Sans" pitchFamily="34" charset="0"/>
                <a:ea typeface="苹方 中等" pitchFamily="34" charset="-122"/>
              </a:rPr>
              <a:t>Westlake University Presentation Contents</a:t>
            </a:r>
            <a:endParaRPr lang="zh-CN" altLang="en-US" sz="1050" dirty="0">
              <a:solidFill>
                <a:srgbClr val="004690"/>
              </a:solidFill>
              <a:latin typeface="Liberation Sans" pitchFamily="34" charset="0"/>
              <a:ea typeface="苹方 中等" pitchFamily="34" charset="-122"/>
            </a:endParaRPr>
          </a:p>
        </p:txBody>
      </p:sp>
    </p:spTree>
    <p:extLst>
      <p:ext uri="{BB962C8B-B14F-4D97-AF65-F5344CB8AC3E}">
        <p14:creationId xmlns:p14="http://schemas.microsoft.com/office/powerpoint/2010/main" val="31381757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07" t="8120" r="19357" b="28006"/>
          <a:stretch/>
        </p:blipFill>
        <p:spPr bwMode="auto">
          <a:xfrm>
            <a:off x="0" y="1059582"/>
            <a:ext cx="9144000" cy="4083918"/>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0" y="1596008"/>
            <a:ext cx="3779912" cy="2161778"/>
          </a:xfrm>
          <a:prstGeom prst="rect">
            <a:avLst/>
          </a:prstGeom>
          <a:solidFill>
            <a:srgbClr val="0046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20341752" y="-5997202"/>
            <a:ext cx="2160240" cy="523220"/>
          </a:xfrm>
          <a:prstGeom prst="rect">
            <a:avLst/>
          </a:prstGeom>
          <a:noFill/>
        </p:spPr>
        <p:txBody>
          <a:bodyPr wrap="square" rtlCol="0">
            <a:spAutoFit/>
          </a:bodyPr>
          <a:lstStyle/>
          <a:p>
            <a:r>
              <a:rPr lang="zh-CN" altLang="en-US" sz="2800" dirty="0">
                <a:solidFill>
                  <a:schemeClr val="bg1"/>
                </a:solidFill>
                <a:latin typeface="思源黑体 CN Regular" pitchFamily="34" charset="-122"/>
                <a:ea typeface="思源黑体 CN Regular" pitchFamily="34" charset="-122"/>
              </a:rPr>
              <a:t>小标题内容</a:t>
            </a:r>
          </a:p>
        </p:txBody>
      </p:sp>
      <p:sp>
        <p:nvSpPr>
          <p:cNvPr id="12" name="TextBox 11"/>
          <p:cNvSpPr txBox="1"/>
          <p:nvPr/>
        </p:nvSpPr>
        <p:spPr>
          <a:xfrm>
            <a:off x="20341752" y="-5121342"/>
            <a:ext cx="2160240" cy="2004459"/>
          </a:xfrm>
          <a:prstGeom prst="rect">
            <a:avLst/>
          </a:prstGeom>
          <a:noFill/>
        </p:spPr>
        <p:txBody>
          <a:bodyPr wrap="square" rtlCol="0">
            <a:spAutoFit/>
          </a:bodyPr>
          <a:lstStyle/>
          <a:p>
            <a:pPr>
              <a:lnSpc>
                <a:spcPts val="1500"/>
              </a:lnSpc>
              <a:buClr>
                <a:srgbClr val="006FBC"/>
              </a:buClr>
            </a:pPr>
            <a:r>
              <a:rPr lang="en-US" altLang="zh-CN" sz="1100" dirty="0">
                <a:solidFill>
                  <a:schemeClr val="bg1"/>
                </a:solidFill>
                <a:latin typeface="思源黑体 CN Regular" pitchFamily="34" charset="-122"/>
                <a:ea typeface="思源黑体 CN Regular" pitchFamily="34" charset="-122"/>
              </a:rPr>
              <a:t>2018</a:t>
            </a:r>
            <a:r>
              <a:rPr lang="zh-CN" altLang="en-US" sz="1100" dirty="0">
                <a:solidFill>
                  <a:schemeClr val="bg1"/>
                </a:solidFill>
                <a:latin typeface="思源黑体 CN Regular" pitchFamily="34" charset="-122"/>
                <a:ea typeface="思源黑体 CN Regular" pitchFamily="34" charset="-122"/>
              </a:rPr>
              <a:t>年</a:t>
            </a:r>
            <a:r>
              <a:rPr lang="en-US" altLang="zh-CN" sz="1100" dirty="0">
                <a:solidFill>
                  <a:schemeClr val="bg1"/>
                </a:solidFill>
                <a:latin typeface="思源黑体 CN Regular" pitchFamily="34" charset="-122"/>
                <a:ea typeface="思源黑体 CN Regular" pitchFamily="34" charset="-122"/>
              </a:rPr>
              <a:t>4</a:t>
            </a:r>
            <a:r>
              <a:rPr lang="zh-CN" altLang="en-US" sz="1100" dirty="0">
                <a:solidFill>
                  <a:schemeClr val="bg1"/>
                </a:solidFill>
                <a:latin typeface="思源黑体 CN Regular" pitchFamily="34" charset="-122"/>
                <a:ea typeface="思源黑体 CN Regular" pitchFamily="34" charset="-122"/>
              </a:rPr>
              <a:t>月</a:t>
            </a:r>
            <a:r>
              <a:rPr lang="en-US" altLang="zh-CN" sz="1100" dirty="0">
                <a:solidFill>
                  <a:schemeClr val="bg1"/>
                </a:solidFill>
                <a:latin typeface="思源黑体 CN Regular" pitchFamily="34" charset="-122"/>
                <a:ea typeface="思源黑体 CN Regular" pitchFamily="34" charset="-122"/>
              </a:rPr>
              <a:t>2</a:t>
            </a:r>
            <a:r>
              <a:rPr lang="zh-CN" altLang="en-US" sz="1100" dirty="0">
                <a:solidFill>
                  <a:schemeClr val="bg1"/>
                </a:solidFill>
                <a:latin typeface="思源黑体 CN Regular" pitchFamily="34" charset="-122"/>
                <a:ea typeface="思源黑体 CN Regular" pitchFamily="34" charset="-122"/>
              </a:rPr>
              <a:t>日，教育部官网公布西湖大学正式获教育部批准设立，由施一公出任西湖大学校长一职。</a:t>
            </a:r>
            <a:r>
              <a:rPr lang="en-US" altLang="zh-CN" sz="1100" dirty="0">
                <a:solidFill>
                  <a:schemeClr val="bg1"/>
                </a:solidFill>
                <a:latin typeface="思源黑体 CN Regular" pitchFamily="34" charset="-122"/>
                <a:ea typeface="思源黑体 CN Regular" pitchFamily="34" charset="-122"/>
              </a:rPr>
              <a:t>4</a:t>
            </a:r>
            <a:r>
              <a:rPr lang="zh-CN" altLang="en-US" sz="1100" dirty="0">
                <a:solidFill>
                  <a:schemeClr val="bg1"/>
                </a:solidFill>
                <a:latin typeface="思源黑体 CN Regular" pitchFamily="34" charset="-122"/>
                <a:ea typeface="思源黑体 CN Regular" pitchFamily="34" charset="-122"/>
              </a:rPr>
              <a:t>月</a:t>
            </a:r>
            <a:r>
              <a:rPr lang="en-US" altLang="zh-CN" sz="1100" dirty="0">
                <a:solidFill>
                  <a:schemeClr val="bg1"/>
                </a:solidFill>
                <a:latin typeface="思源黑体 CN Regular" pitchFamily="34" charset="-122"/>
                <a:ea typeface="思源黑体 CN Regular" pitchFamily="34" charset="-122"/>
              </a:rPr>
              <a:t>3</a:t>
            </a:r>
            <a:r>
              <a:rPr lang="zh-CN" altLang="en-US" sz="1100" dirty="0">
                <a:solidFill>
                  <a:schemeClr val="bg1"/>
                </a:solidFill>
                <a:latin typeface="思源黑体 CN Regular" pitchFamily="34" charset="-122"/>
                <a:ea typeface="思源黑体 CN Regular" pitchFamily="34" charset="-122"/>
              </a:rPr>
              <a:t>日，浙江省举行第五批扩大有效投资重大项目集中开工活动暨西湖大学云谷校区校园建设工程启动仪式。</a:t>
            </a:r>
            <a:r>
              <a:rPr lang="en-US" altLang="zh-CN" sz="1100" dirty="0">
                <a:solidFill>
                  <a:schemeClr val="bg1"/>
                </a:solidFill>
                <a:latin typeface="思源黑体 CN Regular" pitchFamily="34" charset="-122"/>
                <a:ea typeface="思源黑体 CN Regular" pitchFamily="34" charset="-122"/>
              </a:rPr>
              <a:t>4</a:t>
            </a:r>
            <a:r>
              <a:rPr lang="zh-CN" altLang="en-US" sz="1100" dirty="0">
                <a:solidFill>
                  <a:schemeClr val="bg1"/>
                </a:solidFill>
                <a:latin typeface="思源黑体 CN Regular" pitchFamily="34" charset="-122"/>
                <a:ea typeface="思源黑体 CN Regular" pitchFamily="34" charset="-122"/>
              </a:rPr>
              <a:t>月</a:t>
            </a:r>
            <a:r>
              <a:rPr lang="en-US" altLang="zh-CN" sz="1100" dirty="0">
                <a:solidFill>
                  <a:schemeClr val="bg1"/>
                </a:solidFill>
                <a:latin typeface="思源黑体 CN Regular" pitchFamily="34" charset="-122"/>
                <a:ea typeface="思源黑体 CN Regular" pitchFamily="34" charset="-122"/>
              </a:rPr>
              <a:t>16</a:t>
            </a:r>
            <a:r>
              <a:rPr lang="zh-CN" altLang="en-US" sz="1100" dirty="0">
                <a:solidFill>
                  <a:schemeClr val="bg1"/>
                </a:solidFill>
                <a:latin typeface="思源黑体 CN Regular" pitchFamily="34" charset="-122"/>
                <a:ea typeface="思源黑体 CN Regular" pitchFamily="34" charset="-122"/>
              </a:rPr>
              <a:t>日，西湖大学在杭州召开了西湖大学创校校董会第一次会议，确定了西湖大学第一届校董会成员。 </a:t>
            </a:r>
          </a:p>
        </p:txBody>
      </p:sp>
      <p:sp>
        <p:nvSpPr>
          <p:cNvPr id="14" name="TextBox 13"/>
          <p:cNvSpPr txBox="1"/>
          <p:nvPr/>
        </p:nvSpPr>
        <p:spPr>
          <a:xfrm>
            <a:off x="20341752" y="-5600940"/>
            <a:ext cx="2160240" cy="253916"/>
          </a:xfrm>
          <a:prstGeom prst="rect">
            <a:avLst/>
          </a:prstGeom>
          <a:noFill/>
        </p:spPr>
        <p:txBody>
          <a:bodyPr wrap="square" rtlCol="0">
            <a:spAutoFit/>
          </a:bodyPr>
          <a:lstStyle/>
          <a:p>
            <a:r>
              <a:rPr lang="en-US" altLang="zh-CN" sz="1050" dirty="0">
                <a:solidFill>
                  <a:schemeClr val="bg1"/>
                </a:solidFill>
                <a:latin typeface="Liberation Sans" pitchFamily="34" charset="0"/>
                <a:ea typeface="苹方 中等" pitchFamily="34" charset="-122"/>
              </a:rPr>
              <a:t>Presentation Contents</a:t>
            </a:r>
            <a:endParaRPr lang="zh-CN" altLang="en-US" sz="1050" dirty="0">
              <a:solidFill>
                <a:schemeClr val="bg1"/>
              </a:solidFill>
              <a:latin typeface="Liberation Sans" pitchFamily="34" charset="0"/>
              <a:ea typeface="苹方 中等" pitchFamily="34" charset="-122"/>
            </a:endParaRPr>
          </a:p>
        </p:txBody>
      </p:sp>
      <p:sp>
        <p:nvSpPr>
          <p:cNvPr id="15" name="TextBox 14"/>
          <p:cNvSpPr txBox="1"/>
          <p:nvPr/>
        </p:nvSpPr>
        <p:spPr>
          <a:xfrm>
            <a:off x="411758" y="1851670"/>
            <a:ext cx="2160240" cy="461665"/>
          </a:xfrm>
          <a:prstGeom prst="rect">
            <a:avLst/>
          </a:prstGeom>
          <a:noFill/>
        </p:spPr>
        <p:txBody>
          <a:bodyPr wrap="square" rtlCol="0">
            <a:spAutoFit/>
          </a:bodyPr>
          <a:lstStyle/>
          <a:p>
            <a:r>
              <a:rPr lang="zh-CN" altLang="en-US" sz="2400" dirty="0">
                <a:solidFill>
                  <a:schemeClr val="bg1"/>
                </a:solidFill>
                <a:latin typeface="思源黑体 CN Regular" pitchFamily="34" charset="-122"/>
                <a:ea typeface="思源黑体 CN Regular" pitchFamily="34" charset="-122"/>
              </a:rPr>
              <a:t>小标题内容</a:t>
            </a:r>
          </a:p>
        </p:txBody>
      </p:sp>
      <p:sp>
        <p:nvSpPr>
          <p:cNvPr id="16" name="TextBox 15"/>
          <p:cNvSpPr txBox="1"/>
          <p:nvPr/>
        </p:nvSpPr>
        <p:spPr>
          <a:xfrm>
            <a:off x="411758" y="2195026"/>
            <a:ext cx="2160240" cy="253916"/>
          </a:xfrm>
          <a:prstGeom prst="rect">
            <a:avLst/>
          </a:prstGeom>
          <a:noFill/>
        </p:spPr>
        <p:txBody>
          <a:bodyPr wrap="square" rtlCol="0">
            <a:spAutoFit/>
          </a:bodyPr>
          <a:lstStyle/>
          <a:p>
            <a:r>
              <a:rPr lang="en-US" altLang="zh-CN" sz="1050" dirty="0">
                <a:solidFill>
                  <a:srgbClr val="FF8C00"/>
                </a:solidFill>
                <a:latin typeface="Liberation Sans" pitchFamily="34" charset="0"/>
                <a:ea typeface="苹方 中等" pitchFamily="34" charset="-122"/>
              </a:rPr>
              <a:t>Presentation Contents</a:t>
            </a:r>
            <a:endParaRPr lang="zh-CN" altLang="en-US" sz="1050" dirty="0">
              <a:solidFill>
                <a:srgbClr val="FF8C00"/>
              </a:solidFill>
              <a:latin typeface="Liberation Sans" pitchFamily="34" charset="0"/>
              <a:ea typeface="苹方 中等" pitchFamily="34" charset="-122"/>
            </a:endParaRPr>
          </a:p>
        </p:txBody>
      </p:sp>
      <p:sp>
        <p:nvSpPr>
          <p:cNvPr id="17" name="TextBox 16"/>
          <p:cNvSpPr txBox="1"/>
          <p:nvPr/>
        </p:nvSpPr>
        <p:spPr>
          <a:xfrm>
            <a:off x="395536" y="2453719"/>
            <a:ext cx="3024336" cy="1054135"/>
          </a:xfrm>
          <a:prstGeom prst="rect">
            <a:avLst/>
          </a:prstGeom>
          <a:noFill/>
        </p:spPr>
        <p:txBody>
          <a:bodyPr wrap="square" rtlCol="0">
            <a:spAutoFit/>
          </a:bodyPr>
          <a:lstStyle/>
          <a:p>
            <a:pPr>
              <a:lnSpc>
                <a:spcPts val="1500"/>
              </a:lnSpc>
              <a:buClr>
                <a:srgbClr val="006FBC"/>
              </a:buClr>
            </a:pPr>
            <a:r>
              <a:rPr lang="en-US" altLang="zh-CN" sz="1100" dirty="0">
                <a:solidFill>
                  <a:schemeClr val="bg1"/>
                </a:solidFill>
                <a:latin typeface="思源黑体 CN Light" pitchFamily="34" charset="-122"/>
                <a:ea typeface="思源黑体 CN Light" pitchFamily="34" charset="-122"/>
              </a:rPr>
              <a:t>2018</a:t>
            </a:r>
            <a:r>
              <a:rPr lang="zh-CN" altLang="en-US" sz="1100" dirty="0">
                <a:solidFill>
                  <a:schemeClr val="bg1"/>
                </a:solidFill>
                <a:latin typeface="思源黑体 CN Light" pitchFamily="34" charset="-122"/>
                <a:ea typeface="思源黑体 CN Light" pitchFamily="34" charset="-122"/>
              </a:rPr>
              <a:t>年</a:t>
            </a:r>
            <a:r>
              <a:rPr lang="en-US" altLang="zh-CN" sz="1100" dirty="0">
                <a:solidFill>
                  <a:schemeClr val="bg1"/>
                </a:solidFill>
                <a:latin typeface="思源黑体 CN Light" pitchFamily="34" charset="-122"/>
                <a:ea typeface="思源黑体 CN Light" pitchFamily="34" charset="-122"/>
              </a:rPr>
              <a:t>4</a:t>
            </a:r>
            <a:r>
              <a:rPr lang="zh-CN" altLang="en-US" sz="1100" dirty="0">
                <a:solidFill>
                  <a:schemeClr val="bg1"/>
                </a:solidFill>
                <a:latin typeface="思源黑体 CN Light" pitchFamily="34" charset="-122"/>
                <a:ea typeface="思源黑体 CN Light" pitchFamily="34" charset="-122"/>
              </a:rPr>
              <a:t>月</a:t>
            </a:r>
            <a:r>
              <a:rPr lang="en-US" altLang="zh-CN" sz="1100" dirty="0">
                <a:solidFill>
                  <a:schemeClr val="bg1"/>
                </a:solidFill>
                <a:latin typeface="思源黑体 CN Light" pitchFamily="34" charset="-122"/>
                <a:ea typeface="思源黑体 CN Light" pitchFamily="34" charset="-122"/>
              </a:rPr>
              <a:t>2</a:t>
            </a:r>
            <a:r>
              <a:rPr lang="zh-CN" altLang="en-US" sz="1100" dirty="0">
                <a:solidFill>
                  <a:schemeClr val="bg1"/>
                </a:solidFill>
                <a:latin typeface="思源黑体 CN Light" pitchFamily="34" charset="-122"/>
                <a:ea typeface="思源黑体 CN Light" pitchFamily="34" charset="-122"/>
              </a:rPr>
              <a:t>日，教育部官网公布西湖大学正式获教育部批准设立，由施一公出任西湖大学校长一职。浙江省举行第五批扩大有效投资重大项目集中开工活动暨西湖大学云谷校区校园建设工程启动仪式。</a:t>
            </a:r>
          </a:p>
        </p:txBody>
      </p:sp>
    </p:spTree>
    <p:extLst>
      <p:ext uri="{BB962C8B-B14F-4D97-AF65-F5344CB8AC3E}">
        <p14:creationId xmlns:p14="http://schemas.microsoft.com/office/powerpoint/2010/main" val="15410729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图表 8"/>
          <p:cNvGraphicFramePr/>
          <p:nvPr>
            <p:extLst>
              <p:ext uri="{D42A27DB-BD31-4B8C-83A1-F6EECF244321}">
                <p14:modId xmlns:p14="http://schemas.microsoft.com/office/powerpoint/2010/main" val="3195740162"/>
              </p:ext>
            </p:extLst>
          </p:nvPr>
        </p:nvGraphicFramePr>
        <p:xfrm>
          <a:off x="467544" y="2715766"/>
          <a:ext cx="3528392" cy="2016224"/>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0" name="图表 9"/>
          <p:cNvGraphicFramePr/>
          <p:nvPr>
            <p:extLst>
              <p:ext uri="{D42A27DB-BD31-4B8C-83A1-F6EECF244321}">
                <p14:modId xmlns:p14="http://schemas.microsoft.com/office/powerpoint/2010/main" val="833524643"/>
              </p:ext>
            </p:extLst>
          </p:nvPr>
        </p:nvGraphicFramePr>
        <p:xfrm>
          <a:off x="3649136" y="2715766"/>
          <a:ext cx="4824536" cy="1944216"/>
        </p:xfrm>
        <a:graphic>
          <a:graphicData uri="http://schemas.openxmlformats.org/drawingml/2006/chart">
            <c:chart xmlns:c="http://schemas.openxmlformats.org/drawingml/2006/chart" xmlns:r="http://schemas.openxmlformats.org/officeDocument/2006/relationships" r:id="rId3"/>
          </a:graphicData>
        </a:graphic>
      </p:graphicFrame>
      <p:sp>
        <p:nvSpPr>
          <p:cNvPr id="19" name="TextBox 18"/>
          <p:cNvSpPr txBox="1"/>
          <p:nvPr/>
        </p:nvSpPr>
        <p:spPr>
          <a:xfrm>
            <a:off x="395536" y="1038182"/>
            <a:ext cx="5040560" cy="553998"/>
          </a:xfrm>
          <a:prstGeom prst="rect">
            <a:avLst/>
          </a:prstGeom>
          <a:noFill/>
        </p:spPr>
        <p:txBody>
          <a:bodyPr wrap="square" rtlCol="0">
            <a:spAutoFit/>
          </a:bodyPr>
          <a:lstStyle/>
          <a:p>
            <a:r>
              <a:rPr lang="zh-CN" altLang="en-US" sz="3000" dirty="0">
                <a:solidFill>
                  <a:srgbClr val="004690"/>
                </a:solidFill>
                <a:latin typeface="思源黑体 CN Regular" pitchFamily="34" charset="-122"/>
                <a:ea typeface="思源黑体 CN Regular" pitchFamily="34" charset="-122"/>
              </a:rPr>
              <a:t>演示文稿小标题内容</a:t>
            </a:r>
          </a:p>
        </p:txBody>
      </p:sp>
      <p:sp>
        <p:nvSpPr>
          <p:cNvPr id="20" name="TextBox 19"/>
          <p:cNvSpPr txBox="1"/>
          <p:nvPr/>
        </p:nvSpPr>
        <p:spPr>
          <a:xfrm>
            <a:off x="395536" y="1480102"/>
            <a:ext cx="4104456" cy="253916"/>
          </a:xfrm>
          <a:prstGeom prst="rect">
            <a:avLst/>
          </a:prstGeom>
          <a:noFill/>
        </p:spPr>
        <p:txBody>
          <a:bodyPr wrap="square" rtlCol="0">
            <a:spAutoFit/>
          </a:bodyPr>
          <a:lstStyle/>
          <a:p>
            <a:r>
              <a:rPr lang="en-US" altLang="zh-CN" sz="1050" dirty="0">
                <a:solidFill>
                  <a:srgbClr val="004690"/>
                </a:solidFill>
                <a:latin typeface="Liberation Sans" pitchFamily="34" charset="0"/>
                <a:ea typeface="苹方 中等" pitchFamily="34" charset="-122"/>
              </a:rPr>
              <a:t>Westlake University Presentation Contents</a:t>
            </a:r>
            <a:endParaRPr lang="zh-CN" altLang="en-US" sz="1050" dirty="0">
              <a:solidFill>
                <a:srgbClr val="004690"/>
              </a:solidFill>
              <a:latin typeface="Liberation Sans" pitchFamily="34" charset="0"/>
              <a:ea typeface="苹方 中等" pitchFamily="34" charset="-122"/>
            </a:endParaRPr>
          </a:p>
        </p:txBody>
      </p:sp>
      <p:sp>
        <p:nvSpPr>
          <p:cNvPr id="21" name="TextBox 20"/>
          <p:cNvSpPr txBox="1"/>
          <p:nvPr/>
        </p:nvSpPr>
        <p:spPr>
          <a:xfrm>
            <a:off x="395536" y="1806026"/>
            <a:ext cx="7992888" cy="693716"/>
          </a:xfrm>
          <a:prstGeom prst="rect">
            <a:avLst/>
          </a:prstGeom>
          <a:noFill/>
        </p:spPr>
        <p:txBody>
          <a:bodyPr wrap="square" rtlCol="0">
            <a:spAutoFit/>
          </a:bodyPr>
          <a:lstStyle/>
          <a:p>
            <a:pPr>
              <a:lnSpc>
                <a:spcPts val="1600"/>
              </a:lnSpc>
              <a:spcAft>
                <a:spcPts val="1000"/>
              </a:spcAft>
              <a:buClr>
                <a:srgbClr val="006FBC"/>
              </a:buClr>
            </a:pPr>
            <a:r>
              <a:rPr lang="zh-CN" altLang="en-US" sz="1100" dirty="0">
                <a:solidFill>
                  <a:schemeClr val="tx1">
                    <a:lumMod val="75000"/>
                    <a:lumOff val="25000"/>
                  </a:schemeClr>
                </a:solidFill>
                <a:latin typeface="思源黑体 Regular" pitchFamily="34" charset="-122"/>
                <a:ea typeface="思源黑体 Regular" pitchFamily="34" charset="-122"/>
              </a:rPr>
              <a:t>西湖大学的前身为浙江西湖高等研究院（成立于</a:t>
            </a:r>
            <a:r>
              <a:rPr lang="en-US" altLang="zh-CN" sz="1100" dirty="0">
                <a:solidFill>
                  <a:schemeClr val="tx1">
                    <a:lumMod val="75000"/>
                    <a:lumOff val="25000"/>
                  </a:schemeClr>
                </a:solidFill>
                <a:latin typeface="思源黑体 Regular" pitchFamily="34" charset="-122"/>
                <a:ea typeface="思源黑体 Regular" pitchFamily="34" charset="-122"/>
              </a:rPr>
              <a:t>2016</a:t>
            </a:r>
            <a:r>
              <a:rPr lang="zh-CN" altLang="en-US" sz="1100" dirty="0">
                <a:solidFill>
                  <a:schemeClr val="tx1">
                    <a:lumMod val="75000"/>
                    <a:lumOff val="25000"/>
                  </a:schemeClr>
                </a:solidFill>
                <a:latin typeface="思源黑体 Regular" pitchFamily="34" charset="-122"/>
                <a:ea typeface="思源黑体 Regular" pitchFamily="34" charset="-122"/>
              </a:rPr>
              <a:t>年），由清华大学副校长施一公教授、南方科技大学校长陈十一教授、中国科学技术大学常务副校长潘建伟教授、首都医科大学校长饶毅教授等科学家发起筹建 </a:t>
            </a:r>
            <a:r>
              <a:rPr lang="en-US" altLang="zh-CN" sz="1100" dirty="0">
                <a:solidFill>
                  <a:schemeClr val="tx1">
                    <a:lumMod val="75000"/>
                    <a:lumOff val="25000"/>
                  </a:schemeClr>
                </a:solidFill>
                <a:latin typeface="思源黑体 Regular" pitchFamily="34" charset="-122"/>
                <a:ea typeface="思源黑体 Regular" pitchFamily="34" charset="-122"/>
              </a:rPr>
              <a:t> </a:t>
            </a:r>
            <a:r>
              <a:rPr lang="zh-CN" altLang="en-US" sz="1100" dirty="0">
                <a:solidFill>
                  <a:schemeClr val="tx1">
                    <a:lumMod val="75000"/>
                    <a:lumOff val="25000"/>
                  </a:schemeClr>
                </a:solidFill>
                <a:latin typeface="思源黑体 Regular" pitchFamily="34" charset="-122"/>
                <a:ea typeface="思源黑体 Regular" pitchFamily="34" charset="-122"/>
              </a:rPr>
              <a:t>。</a:t>
            </a:r>
            <a:r>
              <a:rPr lang="en-US" altLang="zh-CN" sz="1100" dirty="0">
                <a:solidFill>
                  <a:schemeClr val="tx1">
                    <a:lumMod val="75000"/>
                    <a:lumOff val="25000"/>
                  </a:schemeClr>
                </a:solidFill>
                <a:latin typeface="思源黑体 Regular" pitchFamily="34" charset="-122"/>
                <a:ea typeface="思源黑体 Regular" pitchFamily="34" charset="-122"/>
              </a:rPr>
              <a:t>2018</a:t>
            </a:r>
            <a:r>
              <a:rPr lang="zh-CN" altLang="en-US" sz="1100" dirty="0">
                <a:solidFill>
                  <a:schemeClr val="tx1">
                    <a:lumMod val="75000"/>
                    <a:lumOff val="25000"/>
                  </a:schemeClr>
                </a:solidFill>
                <a:latin typeface="思源黑体 Regular" pitchFamily="34" charset="-122"/>
                <a:ea typeface="思源黑体 Regular" pitchFamily="34" charset="-122"/>
              </a:rPr>
              <a:t>年</a:t>
            </a:r>
            <a:r>
              <a:rPr lang="en-US" altLang="zh-CN" sz="1100" dirty="0">
                <a:solidFill>
                  <a:schemeClr val="tx1">
                    <a:lumMod val="75000"/>
                    <a:lumOff val="25000"/>
                  </a:schemeClr>
                </a:solidFill>
                <a:latin typeface="思源黑体 Regular" pitchFamily="34" charset="-122"/>
                <a:ea typeface="思源黑体 Regular" pitchFamily="34" charset="-122"/>
              </a:rPr>
              <a:t>2</a:t>
            </a:r>
            <a:r>
              <a:rPr lang="zh-CN" altLang="en-US" sz="1100" dirty="0">
                <a:solidFill>
                  <a:schemeClr val="tx1">
                    <a:lumMod val="75000"/>
                    <a:lumOff val="25000"/>
                  </a:schemeClr>
                </a:solidFill>
                <a:latin typeface="思源黑体 Regular" pitchFamily="34" charset="-122"/>
                <a:ea typeface="思源黑体 Regular" pitchFamily="34" charset="-122"/>
              </a:rPr>
              <a:t>月</a:t>
            </a:r>
            <a:r>
              <a:rPr lang="en-US" altLang="zh-CN" sz="1100" dirty="0">
                <a:solidFill>
                  <a:schemeClr val="tx1">
                    <a:lumMod val="75000"/>
                    <a:lumOff val="25000"/>
                  </a:schemeClr>
                </a:solidFill>
                <a:latin typeface="思源黑体 Regular" pitchFamily="34" charset="-122"/>
                <a:ea typeface="思源黑体 Regular" pitchFamily="34" charset="-122"/>
              </a:rPr>
              <a:t>14</a:t>
            </a:r>
            <a:r>
              <a:rPr lang="zh-CN" altLang="en-US" sz="1100" dirty="0">
                <a:solidFill>
                  <a:schemeClr val="tx1">
                    <a:lumMod val="75000"/>
                    <a:lumOff val="25000"/>
                  </a:schemeClr>
                </a:solidFill>
                <a:latin typeface="思源黑体 Regular" pitchFamily="34" charset="-122"/>
                <a:ea typeface="思源黑体 Regular" pitchFamily="34" charset="-122"/>
              </a:rPr>
              <a:t>日，教育部正式批复同意浙江省设立西湖大学。杨振宁任西湖大学校董会名誉主席，钱颖一教授为校董会主席，施一公教授担任西湖大学首任校长。 </a:t>
            </a:r>
            <a:endParaRPr lang="en-US" altLang="zh-CN" sz="1100" dirty="0">
              <a:solidFill>
                <a:schemeClr val="tx1">
                  <a:lumMod val="75000"/>
                  <a:lumOff val="25000"/>
                </a:schemeClr>
              </a:solidFill>
              <a:latin typeface="思源黑体 Regular" pitchFamily="34" charset="-122"/>
              <a:ea typeface="思源黑体 Regular" pitchFamily="34" charset="-122"/>
            </a:endParaRPr>
          </a:p>
        </p:txBody>
      </p:sp>
    </p:spTree>
    <p:extLst>
      <p:ext uri="{BB962C8B-B14F-4D97-AF65-F5344CB8AC3E}">
        <p14:creationId xmlns:p14="http://schemas.microsoft.com/office/powerpoint/2010/main" val="31840817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004690"/>
        </a:solidFill>
        <a:effectLst/>
      </p:bgPr>
    </p:bg>
    <p:spTree>
      <p:nvGrpSpPr>
        <p:cNvPr id="1" name=""/>
        <p:cNvGrpSpPr/>
        <p:nvPr/>
      </p:nvGrpSpPr>
      <p:grpSpPr>
        <a:xfrm>
          <a:off x="0" y="0"/>
          <a:ext cx="0" cy="0"/>
          <a:chOff x="0" y="0"/>
          <a:chExt cx="0" cy="0"/>
        </a:xfrm>
      </p:grpSpPr>
      <p:pic>
        <p:nvPicPr>
          <p:cNvPr id="16" name="Picture 3" descr="C:\Users\Daisy\Desktop\002.png"/>
          <p:cNvPicPr>
            <a:picLocks noChangeAspect="1" noChangeArrowheads="1"/>
          </p:cNvPicPr>
          <p:nvPr/>
        </p:nvPicPr>
        <p:blipFill rotWithShape="1">
          <a:blip r:embed="rId2">
            <a:extLst>
              <a:ext uri="{28A0092B-C50C-407E-A947-70E740481C1C}">
                <a14:useLocalDpi xmlns:a14="http://schemas.microsoft.com/office/drawing/2010/main" val="0"/>
              </a:ext>
            </a:extLst>
          </a:blip>
          <a:srcRect t="22992" b="23406"/>
          <a:stretch/>
        </p:blipFill>
        <p:spPr bwMode="auto">
          <a:xfrm>
            <a:off x="0" y="1275606"/>
            <a:ext cx="9145400" cy="2757424"/>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539552" y="2019940"/>
            <a:ext cx="5040560" cy="923330"/>
          </a:xfrm>
          <a:prstGeom prst="rect">
            <a:avLst/>
          </a:prstGeom>
          <a:noFill/>
        </p:spPr>
        <p:txBody>
          <a:bodyPr wrap="square" rtlCol="0">
            <a:spAutoFit/>
          </a:bodyPr>
          <a:lstStyle/>
          <a:p>
            <a:r>
              <a:rPr lang="en-US" altLang="zh-CN" sz="5400" dirty="0">
                <a:solidFill>
                  <a:schemeClr val="bg1"/>
                </a:solidFill>
                <a:latin typeface="Liberation Sans" pitchFamily="34" charset="0"/>
                <a:ea typeface="苹方 细体" pitchFamily="34" charset="-122"/>
              </a:rPr>
              <a:t>THANKS</a:t>
            </a:r>
            <a:endParaRPr lang="zh-CN" altLang="en-US" sz="5400" dirty="0">
              <a:solidFill>
                <a:schemeClr val="bg1"/>
              </a:solidFill>
              <a:latin typeface="Liberation Sans" pitchFamily="34" charset="0"/>
              <a:ea typeface="苹方 细体" pitchFamily="34" charset="-122"/>
            </a:endParaRPr>
          </a:p>
        </p:txBody>
      </p:sp>
      <p:sp>
        <p:nvSpPr>
          <p:cNvPr id="11" name="TextBox 10"/>
          <p:cNvSpPr txBox="1"/>
          <p:nvPr/>
        </p:nvSpPr>
        <p:spPr>
          <a:xfrm>
            <a:off x="611560" y="2794511"/>
            <a:ext cx="3744416" cy="281295"/>
          </a:xfrm>
          <a:prstGeom prst="rect">
            <a:avLst/>
          </a:prstGeom>
          <a:noFill/>
        </p:spPr>
        <p:txBody>
          <a:bodyPr wrap="square" rtlCol="0">
            <a:spAutoFit/>
          </a:bodyPr>
          <a:lstStyle/>
          <a:p>
            <a:pPr>
              <a:lnSpc>
                <a:spcPts val="1600"/>
              </a:lnSpc>
              <a:buClr>
                <a:srgbClr val="006FBC"/>
              </a:buClr>
            </a:pPr>
            <a:r>
              <a:rPr lang="en-US" altLang="zh-CN" sz="1200" dirty="0">
                <a:solidFill>
                  <a:schemeClr val="bg1"/>
                </a:solidFill>
                <a:latin typeface="Liberation Sans" pitchFamily="34" charset="0"/>
                <a:ea typeface="苹方 中等" pitchFamily="34" charset="-122"/>
              </a:rPr>
              <a:t>www.westlake.edu.cn</a:t>
            </a:r>
            <a:endParaRPr lang="zh-CN" altLang="en-US" sz="1200" dirty="0">
              <a:solidFill>
                <a:schemeClr val="bg1"/>
              </a:solidFill>
              <a:latin typeface="Liberation Sans" pitchFamily="34" charset="0"/>
              <a:ea typeface="苹方 中等" pitchFamily="34" charset="-122"/>
            </a:endParaRPr>
          </a:p>
        </p:txBody>
      </p:sp>
      <p:pic>
        <p:nvPicPr>
          <p:cNvPr id="17" name="Picture 4" descr="C:\Users\Daisy\Desktop\00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3675" y="408378"/>
            <a:ext cx="1723369" cy="723212"/>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p:cNvSpPr txBox="1"/>
          <p:nvPr/>
        </p:nvSpPr>
        <p:spPr>
          <a:xfrm>
            <a:off x="611560" y="4299942"/>
            <a:ext cx="4104456" cy="461665"/>
          </a:xfrm>
          <a:prstGeom prst="rect">
            <a:avLst/>
          </a:prstGeom>
          <a:noFill/>
        </p:spPr>
        <p:txBody>
          <a:bodyPr wrap="square" rtlCol="0">
            <a:spAutoFit/>
          </a:bodyPr>
          <a:lstStyle/>
          <a:p>
            <a:r>
              <a:rPr lang="zh-CN" altLang="en-US" sz="1200" dirty="0">
                <a:solidFill>
                  <a:schemeClr val="bg1"/>
                </a:solidFill>
                <a:latin typeface="思源黑体 CN Light" pitchFamily="34" charset="-122"/>
                <a:ea typeface="思源黑体 CN Light" pitchFamily="34" charset="-122"/>
              </a:rPr>
              <a:t>西湖大学培训中心</a:t>
            </a:r>
            <a:endParaRPr lang="en-US" altLang="zh-CN" sz="1200" dirty="0">
              <a:solidFill>
                <a:schemeClr val="bg1"/>
              </a:solidFill>
              <a:latin typeface="思源黑体 CN Light" pitchFamily="34" charset="-122"/>
              <a:ea typeface="思源黑体 CN Light" pitchFamily="34" charset="-122"/>
            </a:endParaRPr>
          </a:p>
          <a:p>
            <a:r>
              <a:rPr lang="en-US" altLang="zh-CN" sz="1200" dirty="0">
                <a:solidFill>
                  <a:schemeClr val="bg1"/>
                </a:solidFill>
                <a:latin typeface="思源黑体 CN Light" pitchFamily="34" charset="-122"/>
                <a:ea typeface="思源黑体 CN Light" pitchFamily="34" charset="-122"/>
              </a:rPr>
              <a:t>2020.X.XX</a:t>
            </a:r>
            <a:endParaRPr lang="zh-CN" altLang="en-US" sz="1200" dirty="0">
              <a:solidFill>
                <a:schemeClr val="bg1"/>
              </a:solidFill>
              <a:latin typeface="思源黑体 CN Light" pitchFamily="34" charset="-122"/>
              <a:ea typeface="思源黑体 CN Light" pitchFamily="34" charset="-122"/>
            </a:endParaRPr>
          </a:p>
        </p:txBody>
      </p:sp>
    </p:spTree>
    <p:extLst>
      <p:ext uri="{BB962C8B-B14F-4D97-AF65-F5344CB8AC3E}">
        <p14:creationId xmlns:p14="http://schemas.microsoft.com/office/powerpoint/2010/main" val="3749241061"/>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200</TotalTime>
  <Words>690</Words>
  <Application>Microsoft Macintosh PowerPoint</Application>
  <PresentationFormat>全屏显示(16:9)</PresentationFormat>
  <Paragraphs>50</Paragraphs>
  <Slides>7</Slides>
  <Notes>1</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7</vt:i4>
      </vt:variant>
    </vt:vector>
  </HeadingPairs>
  <TitlesOfParts>
    <vt:vector size="16" baseType="lpstr">
      <vt:lpstr>思源黑体 CN Light</vt:lpstr>
      <vt:lpstr>思源黑体 CN Medium</vt:lpstr>
      <vt:lpstr>思源黑体 CN Regular</vt:lpstr>
      <vt:lpstr>思源黑体 Light</vt:lpstr>
      <vt:lpstr>思源黑体 Regular</vt:lpstr>
      <vt:lpstr>Arial</vt:lpstr>
      <vt:lpstr>Calibri</vt:lpstr>
      <vt:lpstr>Liberation Sans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Daisy</dc:creator>
  <cp:lastModifiedBy>Microsoft Office User</cp:lastModifiedBy>
  <cp:revision>53</cp:revision>
  <dcterms:created xsi:type="dcterms:W3CDTF">2020-04-14T02:00:51Z</dcterms:created>
  <dcterms:modified xsi:type="dcterms:W3CDTF">2021-01-19T01:35:13Z</dcterms:modified>
</cp:coreProperties>
</file>