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</p:sldIdLst>
  <p:sldSz cx="11522075" cy="6480175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Liberation Sans" panose="020B060402020202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0">
          <p15:clr>
            <a:srgbClr val="A4A3A4"/>
          </p15:clr>
        </p15:guide>
        <p15:guide id="2" pos="227">
          <p15:clr>
            <a:srgbClr val="A4A3A4"/>
          </p15:clr>
        </p15:guide>
        <p15:guide id="3" pos="70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C00"/>
    <a:srgbClr val="004B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31" d="100"/>
          <a:sy n="131" d="100"/>
        </p:scale>
        <p:origin x="648" y="176"/>
      </p:cViewPr>
      <p:guideLst>
        <p:guide orient="horz" pos="3810"/>
        <p:guide pos="227"/>
        <p:guide pos="70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8C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8C0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EC8E-8B4E-AE0F-B6A0CA9ACEC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8E-8B4E-AE0F-B6A0CA9ACE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C8E-8B4E-AE0F-B6A0CA9ACEC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8E-8B4E-AE0F-B6A0CA9AC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166208"/>
        <c:axId val="338915840"/>
      </c:barChart>
      <c:catAx>
        <c:axId val="59166208"/>
        <c:scaling>
          <c:orientation val="minMax"/>
        </c:scaling>
        <c:delete val="0"/>
        <c:axPos val="b"/>
        <c:numFmt formatCode="&quot;¥&quot;#,##0.00_);[Red]\(&quot;¥&quot;#,##0.00\)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defRPr>
            </a:pPr>
            <a:endParaRPr lang="zh-CN"/>
          </a:p>
        </c:txPr>
        <c:crossAx val="338915840"/>
        <c:crosses val="autoZero"/>
        <c:auto val="1"/>
        <c:lblAlgn val="ctr"/>
        <c:lblOffset val="100"/>
        <c:tickLblSkip val="1"/>
        <c:noMultiLvlLbl val="0"/>
      </c:catAx>
      <c:valAx>
        <c:axId val="338915840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defRPr>
            </a:pPr>
            <a:endParaRPr lang="zh-CN"/>
          </a:p>
        </c:txPr>
        <c:crossAx val="59166208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</c:spPr>
    </c:plotArea>
    <c:legend>
      <c:legendPos val="r"/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  <a:latin typeface="思源黑体 CN Medium" pitchFamily="34" charset="-122"/>
              <a:ea typeface="思源黑体 CN Medium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38100" cap="rnd" cmpd="sng">
      <a:noFill/>
    </a:ln>
    <a:effectLst>
      <a:outerShdw blurRad="127000" sx="103000" sy="103000" algn="ctr" rotWithShape="0">
        <a:schemeClr val="bg1">
          <a:lumMod val="85000"/>
          <a:alpha val="74000"/>
        </a:scheme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noFill/>
            </a:ln>
          </c:spPr>
          <c:marker>
            <c:spPr>
              <a:solidFill>
                <a:srgbClr val="FFC000"/>
              </a:solidFill>
              <a:ln>
                <a:noFill/>
              </a:ln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E45-A144-9BD8-883EE026E45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45-A144-9BD8-883EE026E4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noFill/>
            </a:ln>
          </c:spPr>
          <c:marker>
            <c:spPr>
              <a:solidFill>
                <a:srgbClr val="FF8C00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E45-A144-9BD8-883EE026E4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noFill/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E45-A144-9BD8-883EE026E4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186688"/>
        <c:axId val="338917568"/>
      </c:lineChart>
      <c:catAx>
        <c:axId val="59186688"/>
        <c:scaling>
          <c:orientation val="minMax"/>
        </c:scaling>
        <c:delete val="0"/>
        <c:axPos val="b"/>
        <c:numFmt formatCode="&quot;¥&quot;#,##0.00_);[Red]\(&quot;¥&quot;#,##0.00\)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defRPr>
            </a:pPr>
            <a:endParaRPr lang="zh-CN"/>
          </a:p>
        </c:txPr>
        <c:crossAx val="338917568"/>
        <c:crosses val="autoZero"/>
        <c:auto val="1"/>
        <c:lblAlgn val="ctr"/>
        <c:lblOffset val="100"/>
        <c:noMultiLvlLbl val="0"/>
      </c:catAx>
      <c:valAx>
        <c:axId val="338917568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defRPr>
            </a:pPr>
            <a:endParaRPr lang="zh-CN"/>
          </a:p>
        </c:txPr>
        <c:crossAx val="59186688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</c:spPr>
    </c:plotArea>
    <c:legend>
      <c:legendPos val="r"/>
      <c:overlay val="0"/>
      <c:txPr>
        <a:bodyPr/>
        <a:lstStyle/>
        <a:p>
          <a:pPr>
            <a:defRPr sz="1000">
              <a:solidFill>
                <a:schemeClr val="bg1">
                  <a:lumMod val="50000"/>
                </a:schemeClr>
              </a:solidFill>
              <a:latin typeface="思源黑体 CN Medium" pitchFamily="34" charset="-122"/>
              <a:ea typeface="思源黑体 CN Medium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38100" cap="rnd" cmpd="sng">
      <a:noFill/>
    </a:ln>
    <a:effectLst>
      <a:outerShdw blurRad="127000" sx="103000" sy="103000" algn="ctr" rotWithShape="0">
        <a:schemeClr val="bg1">
          <a:lumMod val="85000"/>
          <a:alpha val="74000"/>
        </a:scheme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3BB01-3092-4665-A157-01A2F794A493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6B712-A928-452C-A097-3EBDFD1C3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852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AFF45-FD11-4BA7-938B-019FD0CBD8F5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AC90B-14AB-4F89-AA04-DB4A1699C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9578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AC90B-14AB-4F89-AA04-DB4A1699C4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63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A4DC0-45D9-4702-8A78-6463FB065356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06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D36C-8505-46AB-B018-1FEDDDC9CC7B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E1DE0-16F2-4D94-888A-C0445212BB19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943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D319-0E2F-4520-92C8-B191E382B72E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9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26E8-1033-4B5D-B8A9-77F991CABAC5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37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19A77-E772-42B4-A90E-8D8255FA3311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295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562E6-AAC0-4F9C-ADF5-C90C945715E1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998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A6FBA-BDD3-454B-AF41-6CDF29F6B2E9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7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BCDD8-698D-401F-B3CB-3F0103E535F3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3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80A90-7C6C-45A5-B533-5972F6FAC4B6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70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D962A-9465-41E1-A7D6-BDB1AAB38752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3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B87A7-ACFA-496A-AA36-2B849DBFCA13}" type="datetime1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1FE84-FB5B-4596-ABE7-A0B531F84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9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F:\clients\西湖大学\logo\content\4x\资源 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446" y="2275482"/>
            <a:ext cx="5153182" cy="153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139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0363" y="8998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363" y="1331875"/>
            <a:ext cx="3184674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350973" y="2159967"/>
            <a:ext cx="3501852" cy="3888408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40159" y="3348099"/>
            <a:ext cx="27166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是非成败转头空，青山依旧在，惯看秋月春风。一壶浊酒喜相逢，古今多少事，滚滚长江东逝水，浪花淘尽英雄。 几度夕阳红。白发渔樵江渚上，都付笑谈中。滚滚长江东逝水，浪花淘尽英雄。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0159" y="2411995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rgbClr val="FF8C00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0159" y="2721260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50973" y="5582623"/>
            <a:ext cx="460254" cy="460254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96441" y="5484903"/>
            <a:ext cx="36190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010074" y="2159967"/>
            <a:ext cx="3501852" cy="3888408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4399260" y="3348099"/>
            <a:ext cx="27166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是非成败转头空，青山依旧在，惯看秋月春风。一壶浊酒喜相逢，古今多少事，滚滚长江东逝水，浪花淘尽英雄。 几度夕阳红。白发渔樵江渚上，都付笑谈中。滚滚长江东逝水，浪花淘尽英雄。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99260" y="2411995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rgbClr val="FF8C00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399260" y="2721260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4010074" y="5582623"/>
            <a:ext cx="460254" cy="460254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55542" y="5484903"/>
            <a:ext cx="36190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668542" y="2159967"/>
            <a:ext cx="3501852" cy="3888408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8057728" y="3348099"/>
            <a:ext cx="27166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是非成败转头空，青山依旧在，惯看秋月春风。一壶浊酒喜相逢，古今多少事，滚滚长江东逝水，浪花淘尽英雄。 几度夕阳红。白发渔樵江渚上，都付笑谈中。滚滚长江东逝水，浪花淘尽英雄。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057728" y="2411995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rgbClr val="FF8C00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057728" y="2721260"/>
            <a:ext cx="22406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7668542" y="5582623"/>
            <a:ext cx="460254" cy="460254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7714010" y="5484903"/>
            <a:ext cx="36190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20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F:\clients\西湖大学\logo\content\4x\资源 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5"/>
            <a:ext cx="864096" cy="27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793485" y="-41399"/>
            <a:ext cx="1440236" cy="50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1100" dirty="0">
                <a:solidFill>
                  <a:srgbClr val="FF8C00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WESTLAKE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.edu.cn</a:t>
            </a:r>
            <a:endParaRPr lang="zh-CN" altLang="en-US" sz="1100" dirty="0">
              <a:solidFill>
                <a:schemeClr val="bg1"/>
              </a:solidFill>
              <a:latin typeface="Liberation Sans" panose="020B0604020202020204" pitchFamily="34" charset="0"/>
              <a:ea typeface="思源黑体 CN Normal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698" y="2808039"/>
            <a:ext cx="504467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THANK YOU!</a:t>
            </a:r>
            <a:endParaRPr lang="zh-CN" altLang="en-US" sz="6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362" y="5220648"/>
            <a:ext cx="190828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FF8C00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T. 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0571-86886859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FF8C00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F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. 0571-85271986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office@westlake.edu.cn</a:t>
            </a:r>
            <a:endParaRPr lang="zh-CN" altLang="en-US" sz="1100" dirty="0">
              <a:solidFill>
                <a:schemeClr val="bg1"/>
              </a:solidFill>
              <a:latin typeface="Liberation Sans" panose="020B0604020202020204" pitchFamily="34" charset="0"/>
              <a:ea typeface="思源黑体 CN Normal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8649" y="5220648"/>
            <a:ext cx="39244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中国浙江省杭州市西湖区云栖小镇石龙山街</a:t>
            </a:r>
            <a:r>
              <a:rPr lang="en-US" altLang="zh-CN" sz="11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18</a:t>
            </a:r>
            <a:r>
              <a:rPr lang="zh-CN" altLang="en-US" sz="11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号，</a:t>
            </a:r>
            <a:r>
              <a:rPr lang="en-US" altLang="zh-CN" sz="11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310024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18 </a:t>
            </a:r>
            <a:r>
              <a:rPr lang="en-US" altLang="zh-CN" sz="1100" dirty="0" err="1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Shilongshan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Rd.,Cloud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 Town, </a:t>
            </a:r>
            <a:r>
              <a:rPr lang="en-US" altLang="zh-CN" sz="1100" dirty="0" err="1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Xihu</a:t>
            </a: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 District, Hangzhou, 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Normal" pitchFamily="34" charset="-122"/>
              </a:rPr>
              <a:t>Zhejiang Province, China, 310024</a:t>
            </a:r>
            <a:endParaRPr lang="zh-CN" altLang="en-US" sz="1100" dirty="0">
              <a:solidFill>
                <a:schemeClr val="bg1"/>
              </a:solidFill>
              <a:latin typeface="Liberation Sans" panose="020B0604020202020204" pitchFamily="34" charset="0"/>
              <a:ea typeface="思源黑体 CN Normal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55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F:\clients\西湖大学\logo\content\1535355633442303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" r="25" b="12598"/>
          <a:stretch/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55330" y="503783"/>
            <a:ext cx="10611413" cy="5400600"/>
          </a:xfrm>
          <a:prstGeom prst="rect">
            <a:avLst/>
          </a:prstGeom>
          <a:solidFill>
            <a:srgbClr val="004B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 descr="F:\clients\西湖大学\logo\content\4x\资源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01" y="801786"/>
            <a:ext cx="1906464" cy="56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4493" y="1967944"/>
            <a:ext cx="5976664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西湖大学行政</a:t>
            </a:r>
            <a:endParaRPr lang="en-US" altLang="zh-CN" sz="4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标准</a:t>
            </a:r>
            <a:r>
              <a:rPr lang="en-US" altLang="zh-CN" sz="4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PPT</a:t>
            </a:r>
            <a:endParaRPr lang="zh-CN" altLang="en-US" sz="40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493" y="4320207"/>
            <a:ext cx="59766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XXX</a:t>
            </a:r>
          </a:p>
          <a:p>
            <a:pPr>
              <a:lnSpc>
                <a:spcPts val="23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汇报日期：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20XXX/XX/XX</a:t>
            </a:r>
            <a:endParaRPr lang="zh-CN" altLang="en-US" sz="1600" dirty="0">
              <a:solidFill>
                <a:schemeClr val="bg1"/>
              </a:solidFill>
              <a:latin typeface="思源黑体 CN Normal" pitchFamily="34" charset="-122"/>
              <a:ea typeface="思源黑体 CN Normal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282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5256311"/>
            <a:ext cx="3888829" cy="1223864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BA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929" y="5544343"/>
            <a:ext cx="215681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目录检索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36068" y="5583004"/>
            <a:ext cx="2156817" cy="570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000" dirty="0">
                <a:solidFill>
                  <a:schemeClr val="bg1"/>
                </a:solidFill>
                <a:latin typeface="Liberation Sans" panose="020B0604020202020204" pitchFamily="34" charset="0"/>
                <a:ea typeface="思源黑体 CN Medium" pitchFamily="34" charset="-122"/>
              </a:rPr>
              <a:t>content</a:t>
            </a:r>
            <a:endParaRPr lang="zh-CN" altLang="en-US" sz="3000" dirty="0">
              <a:solidFill>
                <a:schemeClr val="bg1"/>
              </a:solidFill>
              <a:latin typeface="Liberation Sans" panose="020B0604020202020204" pitchFamily="34" charset="0"/>
              <a:ea typeface="思源黑体 CN Medium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42171" y="990515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89029" y="1411661"/>
            <a:ext cx="3184674" cy="544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2171" y="2267979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89029" y="2689125"/>
            <a:ext cx="3184674" cy="544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42171" y="36001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89029" y="4021273"/>
            <a:ext cx="3184674" cy="544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42171" y="4939049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89029" y="5360195"/>
            <a:ext cx="3184674" cy="544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</p:spTree>
    <p:extLst>
      <p:ext uri="{BB962C8B-B14F-4D97-AF65-F5344CB8AC3E}">
        <p14:creationId xmlns:p14="http://schemas.microsoft.com/office/powerpoint/2010/main" val="2024619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47899"/>
            <a:ext cx="11522075" cy="3492388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77626" y="2411995"/>
            <a:ext cx="3184674" cy="61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1. </a:t>
            </a:r>
            <a:r>
              <a:rPr lang="zh-CN" altLang="en-US" sz="4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4484" y="3011719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</p:spTree>
    <p:extLst>
      <p:ext uri="{BB962C8B-B14F-4D97-AF65-F5344CB8AC3E}">
        <p14:creationId xmlns:p14="http://schemas.microsoft.com/office/powerpoint/2010/main" val="3405168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1" b="16960"/>
          <a:stretch/>
        </p:blipFill>
        <p:spPr bwMode="auto">
          <a:xfrm>
            <a:off x="-1" y="0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clients\西湖大学\logo\content\4x\资源 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5"/>
            <a:ext cx="864096" cy="27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1547899"/>
            <a:ext cx="4464893" cy="3312368"/>
          </a:xfrm>
          <a:prstGeom prst="rect">
            <a:avLst/>
          </a:prstGeom>
          <a:solidFill>
            <a:srgbClr val="004B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60363" y="17999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rgbClr val="FF8C00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363" y="2231975"/>
            <a:ext cx="3184674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363" y="2880047"/>
            <a:ext cx="4032522" cy="1607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是非成败转头空，青山依旧在，惯看秋月春风。一壶浊酒喜相逢，古今多少事，滚滚长江东逝水，浪花淘尽英雄。 几度夕阳红。白发渔樵江渚上，都付笑谈中。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滚滚长江东逝水，浪花淘尽英雄。是非成败转头空，青山依旧在，几度夕阳红。白发渔樵江渚上，惯看秋月春风。一壶浊酒喜相逢，古今多少事，都付笑谈中。</a:t>
            </a:r>
          </a:p>
        </p:txBody>
      </p:sp>
    </p:spTree>
    <p:extLst>
      <p:ext uri="{BB962C8B-B14F-4D97-AF65-F5344CB8AC3E}">
        <p14:creationId xmlns:p14="http://schemas.microsoft.com/office/powerpoint/2010/main" val="1605692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0363" y="8998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363" y="1331875"/>
            <a:ext cx="3184674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pic>
        <p:nvPicPr>
          <p:cNvPr id="5122" name="Picture 2" descr="F:\clients\西湖大学\logo\content\shutterstock_3890654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152" r="31392" b="-1"/>
          <a:stretch/>
        </p:blipFill>
        <p:spPr bwMode="auto">
          <a:xfrm>
            <a:off x="3096741" y="899827"/>
            <a:ext cx="2559392" cy="324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096741" y="4140187"/>
            <a:ext cx="2559392" cy="1504370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204753" y="4248199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pic>
        <p:nvPicPr>
          <p:cNvPr id="19" name="Picture 2" descr="F:\clients\西湖大学\logo\content\shutterstock_3890654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152" r="31392" b="-1"/>
          <a:stretch/>
        </p:blipFill>
        <p:spPr bwMode="auto">
          <a:xfrm>
            <a:off x="5869049" y="899827"/>
            <a:ext cx="2559392" cy="324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5869049" y="4140187"/>
            <a:ext cx="2559392" cy="1504370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5977061" y="4248199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pic>
        <p:nvPicPr>
          <p:cNvPr id="22" name="Picture 2" descr="F:\clients\西湖大学\logo\content\shutterstock_3890654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152" r="31392" b="-1"/>
          <a:stretch/>
        </p:blipFill>
        <p:spPr bwMode="auto">
          <a:xfrm>
            <a:off x="8600074" y="899827"/>
            <a:ext cx="2559392" cy="324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8600074" y="4140187"/>
            <a:ext cx="2559392" cy="1504370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708086" y="4248199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</p:spTree>
    <p:extLst>
      <p:ext uri="{BB962C8B-B14F-4D97-AF65-F5344CB8AC3E}">
        <p14:creationId xmlns:p14="http://schemas.microsoft.com/office/powerpoint/2010/main" val="1864684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rgbClr val="004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F:\clients\西湖大学\logo\content\4x\资源 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5"/>
            <a:ext cx="864096" cy="27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1" b="16960"/>
          <a:stretch/>
        </p:blipFill>
        <p:spPr bwMode="auto">
          <a:xfrm>
            <a:off x="4096560" y="899827"/>
            <a:ext cx="33288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4096560" y="2772035"/>
            <a:ext cx="3328879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168642" y="2700027"/>
            <a:ext cx="224066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标题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1" b="16960"/>
          <a:stretch/>
        </p:blipFill>
        <p:spPr bwMode="auto">
          <a:xfrm>
            <a:off x="7825465" y="899827"/>
            <a:ext cx="33288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7825465" y="2772035"/>
            <a:ext cx="3328879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897547" y="2700027"/>
            <a:ext cx="224066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标题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1" b="16960"/>
          <a:stretch/>
        </p:blipFill>
        <p:spPr bwMode="auto">
          <a:xfrm>
            <a:off x="4096560" y="3636131"/>
            <a:ext cx="33288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4096560" y="5508339"/>
            <a:ext cx="3328879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168642" y="5436331"/>
            <a:ext cx="224066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标题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1" b="16960"/>
          <a:stretch/>
        </p:blipFill>
        <p:spPr bwMode="auto">
          <a:xfrm>
            <a:off x="7825465" y="3636131"/>
            <a:ext cx="33288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7825465" y="5508339"/>
            <a:ext cx="3328879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897547" y="5436331"/>
            <a:ext cx="2240660" cy="54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0363" y="8998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rgbClr val="FF8C00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0363" y="1331875"/>
            <a:ext cx="3184674" cy="558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0361" y="2004915"/>
            <a:ext cx="3184675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是非成败转头空，青山依旧在，惯看秋月春风。一壶浊酒喜相逢，古今多少事，滚滚长江东逝水，浪花淘尽英雄。 几度夕阳红。白发渔樵江渚上，都付笑谈中。滚滚长江东逝水，浪花淘尽英雄。</a:t>
            </a:r>
          </a:p>
        </p:txBody>
      </p:sp>
    </p:spTree>
    <p:extLst>
      <p:ext uri="{BB962C8B-B14F-4D97-AF65-F5344CB8AC3E}">
        <p14:creationId xmlns:p14="http://schemas.microsoft.com/office/powerpoint/2010/main" val="212369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clients\西湖大学\logo\content\shutterstock_3890654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152" r="31392" b="-1"/>
          <a:stretch/>
        </p:blipFill>
        <p:spPr bwMode="auto">
          <a:xfrm>
            <a:off x="360362" y="683803"/>
            <a:ext cx="4237429" cy="536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683803"/>
            <a:ext cx="2592685" cy="1296144"/>
          </a:xfrm>
          <a:prstGeom prst="rect">
            <a:avLst/>
          </a:prstGeom>
          <a:solidFill>
            <a:srgbClr val="004B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0363" y="8998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0363" y="1331875"/>
            <a:ext cx="3184674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24933" y="726581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71791" y="1079847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00997" y="1624483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09607" y="726581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56465" y="1079847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85671" y="1624483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24933" y="3388298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71791" y="3741564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00997" y="4286200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09607" y="3388298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56465" y="3741564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85671" y="4286200"/>
            <a:ext cx="234026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</p:spTree>
    <p:extLst>
      <p:ext uri="{BB962C8B-B14F-4D97-AF65-F5344CB8AC3E}">
        <p14:creationId xmlns:p14="http://schemas.microsoft.com/office/powerpoint/2010/main" val="2202146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3221240"/>
              </p:ext>
            </p:extLst>
          </p:nvPr>
        </p:nvGraphicFramePr>
        <p:xfrm>
          <a:off x="3204753" y="1005584"/>
          <a:ext cx="3708412" cy="277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F:\clients\西湖大学\logo\content\4x\资源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" y="143744"/>
            <a:ext cx="864096" cy="27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0363" y="503783"/>
            <a:ext cx="108012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0363" y="899827"/>
            <a:ext cx="318467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363" y="1331875"/>
            <a:ext cx="3184674" cy="57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80419" y="3957913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27277" y="4317953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6483" y="4862589"/>
            <a:ext cx="32926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  <p:graphicFrame>
        <p:nvGraphicFramePr>
          <p:cNvPr id="12" name="内容占位符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513362"/>
              </p:ext>
            </p:extLst>
          </p:nvPr>
        </p:nvGraphicFramePr>
        <p:xfrm>
          <a:off x="7453225" y="1005584"/>
          <a:ext cx="3708412" cy="277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328891" y="3957913"/>
            <a:ext cx="3184674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srgbClr val="004BAF"/>
                </a:solidFill>
                <a:latin typeface="思源黑体 CN Medium" pitchFamily="34" charset="-122"/>
                <a:ea typeface="思源黑体 CN Medium" pitchFamily="34" charset="-122"/>
              </a:rPr>
              <a:t>一级标题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5749" y="4317953"/>
            <a:ext cx="246946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二级标题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04955" y="4862589"/>
            <a:ext cx="32926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itchFamily="34" charset="-122"/>
                <a:ea typeface="思源黑体 CN Normal" pitchFamily="34" charset="-122"/>
              </a:rPr>
              <a:t>是非成败转头空，青山依旧在，惯看秋月春风。一壶浊酒喜相逢，古今多少事，滚滚长江东逝水，浪花淘尽英雄</a:t>
            </a:r>
          </a:p>
        </p:txBody>
      </p:sp>
    </p:spTree>
    <p:extLst>
      <p:ext uri="{BB962C8B-B14F-4D97-AF65-F5344CB8AC3E}">
        <p14:creationId xmlns:p14="http://schemas.microsoft.com/office/powerpoint/2010/main" val="220203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793</Words>
  <Application>Microsoft Macintosh PowerPoint</Application>
  <PresentationFormat>自定义</PresentationFormat>
  <Paragraphs>77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思源黑体 CN Normal</vt:lpstr>
      <vt:lpstr>Liberation Sans</vt:lpstr>
      <vt:lpstr>Calibri</vt:lpstr>
      <vt:lpstr>Arial</vt:lpstr>
      <vt:lpstr>Wingdings</vt:lpstr>
      <vt:lpstr>思源黑体 CN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YaoShanShan</dc:creator>
  <cp:lastModifiedBy>Microsoft Office User</cp:lastModifiedBy>
  <cp:revision>27</cp:revision>
  <dcterms:created xsi:type="dcterms:W3CDTF">2020-04-14T02:43:15Z</dcterms:created>
  <dcterms:modified xsi:type="dcterms:W3CDTF">2020-07-20T03:11:48Z</dcterms:modified>
</cp:coreProperties>
</file>