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2" r:id="rId2"/>
    <p:sldId id="8594" r:id="rId3"/>
    <p:sldId id="8580" r:id="rId4"/>
    <p:sldId id="860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26685A-2F07-44D3-BFCD-4EB586F3072B}" type="datetimeFigureOut">
              <a:rPr lang="zh-CN" altLang="en-US" smtClean="0"/>
              <a:t>2022/9/1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7DE1D-0A7D-4BD5-A77B-200DF7680A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515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31D3B0-7E77-4E41-849B-F4E22228801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386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31D3B0-7E77-4E41-849B-F4E222288015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2931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26D588C7-8952-45D0-A57C-2544444912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0180"/>
          <a:stretch/>
        </p:blipFill>
        <p:spPr>
          <a:xfrm>
            <a:off x="347282" y="220289"/>
            <a:ext cx="1607659" cy="45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149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2022/9/1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2022/9/1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2022/9/1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2022/9/1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2022/9/1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emf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标&#10;&#10;描述已自动生成">
            <a:extLst>
              <a:ext uri="{FF2B5EF4-FFF2-40B4-BE49-F238E27FC236}">
                <a16:creationId xmlns:a16="http://schemas.microsoft.com/office/drawing/2014/main" id="{9E1C81D5-1304-42DE-80A2-BEFE5C5A74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l="34582"/>
          <a:stretch/>
        </p:blipFill>
        <p:spPr>
          <a:xfrm>
            <a:off x="5658929" y="1237510"/>
            <a:ext cx="6550816" cy="5632746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1815E5D0-0366-4F45-8DA9-F384EF59C5FC}"/>
              </a:ext>
            </a:extLst>
          </p:cNvPr>
          <p:cNvSpPr txBox="1"/>
          <p:nvPr/>
        </p:nvSpPr>
        <p:spPr>
          <a:xfrm>
            <a:off x="1545566" y="1631495"/>
            <a:ext cx="9100868" cy="822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3600" b="1" dirty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  <a:ea typeface="造字工房尚黑（非商用）细长体" pitchFamily="50" charset="-122"/>
              </a:rPr>
              <a:t>西湖实验室</a:t>
            </a:r>
            <a:endParaRPr lang="en-US" altLang="zh-CN" sz="3600" b="1" dirty="0">
              <a:solidFill>
                <a:schemeClr val="accent1">
                  <a:lumMod val="50000"/>
                </a:schemeClr>
              </a:solidFill>
              <a:latin typeface="Agency FB" panose="020B0503020202020204" pitchFamily="34" charset="0"/>
              <a:ea typeface="造字工房尚黑（非商用）细长体" pitchFamily="50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C7131BD-1038-4B09-B784-DB052B7197B7}"/>
              </a:ext>
            </a:extLst>
          </p:cNvPr>
          <p:cNvSpPr txBox="1"/>
          <p:nvPr/>
        </p:nvSpPr>
        <p:spPr>
          <a:xfrm>
            <a:off x="2467557" y="5189305"/>
            <a:ext cx="7065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  <a:ea typeface="造字工房尚黑（非商用）细长体" pitchFamily="50" charset="-122"/>
              </a:rPr>
              <a:t>2022</a:t>
            </a:r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  <a:ea typeface="造字工房尚黑（非商用）细长体" pitchFamily="50" charset="-122"/>
              </a:rPr>
              <a:t>年</a:t>
            </a:r>
            <a:r>
              <a:rPr lang="en-US" altLang="zh-CN" sz="2800" b="1" dirty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  <a:ea typeface="造字工房尚黑（非商用）细长体" pitchFamily="50" charset="-122"/>
              </a:rPr>
              <a:t>6</a:t>
            </a:r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  <a:ea typeface="造字工房尚黑（非商用）细长体" pitchFamily="50" charset="-122"/>
              </a:rPr>
              <a:t>月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DC7EA1F-288E-2FF2-BBAB-B284A5E463D7}"/>
              </a:ext>
            </a:extLst>
          </p:cNvPr>
          <p:cNvSpPr txBox="1"/>
          <p:nvPr/>
        </p:nvSpPr>
        <p:spPr>
          <a:xfrm>
            <a:off x="2209800" y="372476"/>
            <a:ext cx="6106160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8A7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西湖实验室</a:t>
            </a:r>
            <a:endParaRPr lang="zh-CN" altLang="en-US" sz="1800" b="1" dirty="0">
              <a:solidFill>
                <a:srgbClr val="58A7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图标&#10;&#10;描述已自动生成">
            <a:extLst>
              <a:ext uri="{FF2B5EF4-FFF2-40B4-BE49-F238E27FC236}">
                <a16:creationId xmlns:a16="http://schemas.microsoft.com/office/drawing/2014/main" id="{FB43823E-EF9B-2A37-C5FD-85B61FFCDDA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52156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983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图标&#10;&#10;描述已自动生成">
            <a:extLst>
              <a:ext uri="{FF2B5EF4-FFF2-40B4-BE49-F238E27FC236}">
                <a16:creationId xmlns:a16="http://schemas.microsoft.com/office/drawing/2014/main" id="{6E807531-B2F1-407E-9C66-6CD4F00B056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0" y="52156"/>
            <a:ext cx="12192000" cy="6858000"/>
          </a:xfrm>
          <a:prstGeom prst="rect">
            <a:avLst/>
          </a:prstGeom>
        </p:spPr>
      </p:pic>
      <p:grpSp>
        <p:nvGrpSpPr>
          <p:cNvPr id="75" name="组合 74">
            <a:extLst>
              <a:ext uri="{FF2B5EF4-FFF2-40B4-BE49-F238E27FC236}">
                <a16:creationId xmlns:a16="http://schemas.microsoft.com/office/drawing/2014/main" id="{BA93A157-856E-4EC7-B22D-3D306A2AEB1E}"/>
              </a:ext>
            </a:extLst>
          </p:cNvPr>
          <p:cNvGrpSpPr/>
          <p:nvPr/>
        </p:nvGrpSpPr>
        <p:grpSpPr>
          <a:xfrm>
            <a:off x="634706" y="2842474"/>
            <a:ext cx="5699286" cy="2326088"/>
            <a:chOff x="716202" y="2582653"/>
            <a:chExt cx="5699286" cy="2326088"/>
          </a:xfrm>
        </p:grpSpPr>
        <p:sp>
          <p:nvSpPr>
            <p:cNvPr id="74" name="矩形 73">
              <a:extLst>
                <a:ext uri="{FF2B5EF4-FFF2-40B4-BE49-F238E27FC236}">
                  <a16:creationId xmlns:a16="http://schemas.microsoft.com/office/drawing/2014/main" id="{658CB61A-CE33-43B3-BB69-02F994E4049E}"/>
                </a:ext>
              </a:extLst>
            </p:cNvPr>
            <p:cNvSpPr/>
            <p:nvPr/>
          </p:nvSpPr>
          <p:spPr>
            <a:xfrm>
              <a:off x="3655335" y="2582653"/>
              <a:ext cx="2760153" cy="1127385"/>
            </a:xfrm>
            <a:prstGeom prst="rect">
              <a:avLst/>
            </a:prstGeom>
            <a:solidFill>
              <a:srgbClr val="12356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72" name="矩形 71">
              <a:extLst>
                <a:ext uri="{FF2B5EF4-FFF2-40B4-BE49-F238E27FC236}">
                  <a16:creationId xmlns:a16="http://schemas.microsoft.com/office/drawing/2014/main" id="{06AF0EC9-E1A6-4E35-A898-61A7F095FCC5}"/>
                </a:ext>
              </a:extLst>
            </p:cNvPr>
            <p:cNvSpPr/>
            <p:nvPr/>
          </p:nvSpPr>
          <p:spPr>
            <a:xfrm>
              <a:off x="716202" y="3781356"/>
              <a:ext cx="2760153" cy="1127385"/>
            </a:xfrm>
            <a:prstGeom prst="rect">
              <a:avLst/>
            </a:prstGeom>
            <a:solidFill>
              <a:srgbClr val="12356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grpSp>
          <p:nvGrpSpPr>
            <p:cNvPr id="71" name="组合 70">
              <a:extLst>
                <a:ext uri="{FF2B5EF4-FFF2-40B4-BE49-F238E27FC236}">
                  <a16:creationId xmlns:a16="http://schemas.microsoft.com/office/drawing/2014/main" id="{2589727E-C53A-45AF-932B-494175D923EE}"/>
                </a:ext>
              </a:extLst>
            </p:cNvPr>
            <p:cNvGrpSpPr/>
            <p:nvPr/>
          </p:nvGrpSpPr>
          <p:grpSpPr>
            <a:xfrm>
              <a:off x="717363" y="2582654"/>
              <a:ext cx="3115302" cy="2227243"/>
              <a:chOff x="2279679" y="2408934"/>
              <a:chExt cx="1859696" cy="1160630"/>
            </a:xfrm>
          </p:grpSpPr>
          <p:sp>
            <p:nvSpPr>
              <p:cNvPr id="50" name="矩形 49">
                <a:extLst>
                  <a:ext uri="{FF2B5EF4-FFF2-40B4-BE49-F238E27FC236}">
                    <a16:creationId xmlns:a16="http://schemas.microsoft.com/office/drawing/2014/main" id="{AAF68180-802D-438D-B95A-334588D39675}"/>
                  </a:ext>
                </a:extLst>
              </p:cNvPr>
              <p:cNvSpPr/>
              <p:nvPr/>
            </p:nvSpPr>
            <p:spPr>
              <a:xfrm>
                <a:off x="2284267" y="2408934"/>
                <a:ext cx="1647689" cy="587487"/>
              </a:xfrm>
              <a:prstGeom prst="rect">
                <a:avLst/>
              </a:prstGeom>
              <a:solidFill>
                <a:srgbClr val="12356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  <p:grpSp>
            <p:nvGrpSpPr>
              <p:cNvPr id="59" name="组合 58">
                <a:extLst>
                  <a:ext uri="{FF2B5EF4-FFF2-40B4-BE49-F238E27FC236}">
                    <a16:creationId xmlns:a16="http://schemas.microsoft.com/office/drawing/2014/main" id="{36CE133C-0059-42DA-BEDE-036E13A8BD36}"/>
                  </a:ext>
                </a:extLst>
              </p:cNvPr>
              <p:cNvGrpSpPr/>
              <p:nvPr/>
            </p:nvGrpSpPr>
            <p:grpSpPr>
              <a:xfrm>
                <a:off x="2279679" y="3066955"/>
                <a:ext cx="1859696" cy="502609"/>
                <a:chOff x="1276516" y="1169104"/>
                <a:chExt cx="2577629" cy="631355"/>
              </a:xfrm>
              <a:solidFill>
                <a:srgbClr val="123566"/>
              </a:solidFill>
            </p:grpSpPr>
            <p:sp>
              <p:nvSpPr>
                <p:cNvPr id="61" name="文本框 60">
                  <a:extLst>
                    <a:ext uri="{FF2B5EF4-FFF2-40B4-BE49-F238E27FC236}">
                      <a16:creationId xmlns:a16="http://schemas.microsoft.com/office/drawing/2014/main" id="{A96DC1E9-7778-4ACF-BF48-8358B6D73612}"/>
                    </a:ext>
                  </a:extLst>
                </p:cNvPr>
                <p:cNvSpPr txBox="1"/>
                <p:nvPr/>
              </p:nvSpPr>
              <p:spPr>
                <a:xfrm>
                  <a:off x="1276516" y="1377376"/>
                  <a:ext cx="1372820" cy="42308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 panose="020B0503020204020204" charset="-122"/>
                      <a:ea typeface="微软雅黑" panose="020B0503020204020204" charset="-122"/>
                      <a:cs typeface="+mn-cs"/>
                    </a:rPr>
                    <a:t> </a:t>
                  </a:r>
                  <a:r>
                    <a:rPr kumimoji="0" lang="zh-CN" altLang="en-US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 panose="020B0503020204020204" charset="-122"/>
                      <a:ea typeface="微软雅黑" panose="020B0503020204020204" charset="-122"/>
                      <a:cs typeface="+mn-ea"/>
                    </a:rPr>
                    <a:t>微生物学</a:t>
                  </a:r>
                  <a:endParaRPr kumimoji="0" lang="en-US" altLang="zh-CN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ea"/>
                  </a:endParaRP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 panose="020B0503020204020204" charset="-122"/>
                      <a:ea typeface="微软雅黑" panose="020B0503020204020204" charset="-122"/>
                      <a:cs typeface="+mn-ea"/>
                    </a:rPr>
                    <a:t> </a:t>
                  </a:r>
                  <a:r>
                    <a:rPr kumimoji="0" lang="zh-CN" altLang="en-US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 panose="020B0503020204020204" charset="-122"/>
                      <a:ea typeface="微软雅黑" panose="020B0503020204020204" charset="-122"/>
                      <a:cs typeface="+mn-ea"/>
                    </a:rPr>
                    <a:t>研究集群</a:t>
                  </a:r>
                </a:p>
              </p:txBody>
            </p:sp>
            <p:sp>
              <p:nvSpPr>
                <p:cNvPr id="62" name="文本框 61">
                  <a:extLst>
                    <a:ext uri="{FF2B5EF4-FFF2-40B4-BE49-F238E27FC236}">
                      <a16:creationId xmlns:a16="http://schemas.microsoft.com/office/drawing/2014/main" id="{94575B7D-D001-464B-B011-9F7503143881}"/>
                    </a:ext>
                  </a:extLst>
                </p:cNvPr>
                <p:cNvSpPr txBox="1"/>
                <p:nvPr/>
              </p:nvSpPr>
              <p:spPr>
                <a:xfrm>
                  <a:off x="2594549" y="1377377"/>
                  <a:ext cx="1259596" cy="42308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 panose="020B0503020204020204" charset="-122"/>
                      <a:ea typeface="微软雅黑" panose="020B0503020204020204" charset="-122"/>
                      <a:cs typeface="+mn-ea"/>
                    </a:rPr>
                    <a:t>疫苗抗体</a:t>
                  </a:r>
                  <a:endParaRPr kumimoji="0" lang="en-US" altLang="zh-CN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ea"/>
                  </a:endParaRP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 panose="020B0503020204020204" charset="-122"/>
                      <a:ea typeface="微软雅黑" panose="020B0503020204020204" charset="-122"/>
                      <a:cs typeface="+mn-ea"/>
                    </a:rPr>
                    <a:t>研发集群</a:t>
                  </a:r>
                </a:p>
              </p:txBody>
            </p:sp>
            <p:sp>
              <p:nvSpPr>
                <p:cNvPr id="63" name="文本框 62">
                  <a:extLst>
                    <a:ext uri="{FF2B5EF4-FFF2-40B4-BE49-F238E27FC236}">
                      <a16:creationId xmlns:a16="http://schemas.microsoft.com/office/drawing/2014/main" id="{07329BCB-8ADA-437E-A859-8505C499FDA1}"/>
                    </a:ext>
                  </a:extLst>
                </p:cNvPr>
                <p:cNvSpPr txBox="1"/>
                <p:nvPr/>
              </p:nvSpPr>
              <p:spPr>
                <a:xfrm>
                  <a:off x="1700571" y="1169104"/>
                  <a:ext cx="2153574" cy="26190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2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 panose="020B0503020204020204" charset="-122"/>
                      <a:ea typeface="微软雅黑" panose="020B0503020204020204" charset="-122"/>
                      <a:cs typeface="+mn-cs"/>
                    </a:rPr>
                    <a:t>应急医学中心</a:t>
                  </a:r>
                </a:p>
              </p:txBody>
            </p:sp>
          </p:grpSp>
        </p:grpSp>
      </p:grpSp>
      <p:sp>
        <p:nvSpPr>
          <p:cNvPr id="70" name="矩形 69">
            <a:extLst>
              <a:ext uri="{FF2B5EF4-FFF2-40B4-BE49-F238E27FC236}">
                <a16:creationId xmlns:a16="http://schemas.microsoft.com/office/drawing/2014/main" id="{1E35639E-3BF9-4CFC-A4E8-7AC3999FEDD5}"/>
              </a:ext>
            </a:extLst>
          </p:cNvPr>
          <p:cNvSpPr/>
          <p:nvPr/>
        </p:nvSpPr>
        <p:spPr>
          <a:xfrm>
            <a:off x="589251" y="1197957"/>
            <a:ext cx="110452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应急医学研究中心</a:t>
            </a:r>
            <a:endParaRPr lang="en-US" altLang="zh-CN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矩形 75">
            <a:extLst>
              <a:ext uri="{FF2B5EF4-FFF2-40B4-BE49-F238E27FC236}">
                <a16:creationId xmlns:a16="http://schemas.microsoft.com/office/drawing/2014/main" id="{D04B99E3-E725-441B-B2C0-CCDAA31FE620}"/>
              </a:ext>
            </a:extLst>
          </p:cNvPr>
          <p:cNvSpPr/>
          <p:nvPr/>
        </p:nvSpPr>
        <p:spPr>
          <a:xfrm>
            <a:off x="7390719" y="5809974"/>
            <a:ext cx="3821880" cy="3458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/>
                <a:ea typeface="微软雅黑 Light"/>
                <a:cs typeface="+mn-cs"/>
              </a:rPr>
              <a:t>五栋建筑组成的科研、行政、生活一体化园区</a:t>
            </a:r>
          </a:p>
        </p:txBody>
      </p:sp>
      <p:sp>
        <p:nvSpPr>
          <p:cNvPr id="77" name="矩形 76">
            <a:extLst>
              <a:ext uri="{FF2B5EF4-FFF2-40B4-BE49-F238E27FC236}">
                <a16:creationId xmlns:a16="http://schemas.microsoft.com/office/drawing/2014/main" id="{6A85F0D5-6675-415A-B7FF-CC1C13C0751E}"/>
              </a:ext>
            </a:extLst>
          </p:cNvPr>
          <p:cNvSpPr/>
          <p:nvPr/>
        </p:nvSpPr>
        <p:spPr>
          <a:xfrm>
            <a:off x="7756024" y="1831003"/>
            <a:ext cx="39198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应急医学研究中心</a:t>
            </a:r>
            <a:endParaRPr lang="en-US" altLang="zh-CN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8" name="图片 77" descr="建筑与房屋的城市空拍图&#10;&#10;中度可信度描述已自动生成">
            <a:extLst>
              <a:ext uri="{FF2B5EF4-FFF2-40B4-BE49-F238E27FC236}">
                <a16:creationId xmlns:a16="http://schemas.microsoft.com/office/drawing/2014/main" id="{C0358131-6826-4F24-B648-880C703008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262" y="3333439"/>
            <a:ext cx="3185789" cy="2360617"/>
          </a:xfrm>
          <a:prstGeom prst="rect">
            <a:avLst/>
          </a:prstGeom>
        </p:spPr>
      </p:pic>
      <p:sp>
        <p:nvSpPr>
          <p:cNvPr id="79" name="文本框 78">
            <a:extLst>
              <a:ext uri="{FF2B5EF4-FFF2-40B4-BE49-F238E27FC236}">
                <a16:creationId xmlns:a16="http://schemas.microsoft.com/office/drawing/2014/main" id="{9705479B-4978-4B85-AA03-197E253B79B5}"/>
              </a:ext>
            </a:extLst>
          </p:cNvPr>
          <p:cNvSpPr txBox="1"/>
          <p:nvPr/>
        </p:nvSpPr>
        <p:spPr>
          <a:xfrm>
            <a:off x="7686791" y="2611033"/>
            <a:ext cx="3185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为应对国家重大新发突发传染病科研攻关建立的战略预备队。</a:t>
            </a:r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id="{C92A4F1D-9592-4581-9CF1-DD531D8A938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2051" t="-3713"/>
          <a:stretch/>
        </p:blipFill>
        <p:spPr>
          <a:xfrm>
            <a:off x="364556" y="391468"/>
            <a:ext cx="1547343" cy="47293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0E261EB6-1C91-FF0A-721F-5FB05C8C70A1}"/>
              </a:ext>
            </a:extLst>
          </p:cNvPr>
          <p:cNvSpPr/>
          <p:nvPr/>
        </p:nvSpPr>
        <p:spPr>
          <a:xfrm>
            <a:off x="1958766" y="264567"/>
            <a:ext cx="4029019" cy="662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58A7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实验室创新体系</a:t>
            </a:r>
          </a:p>
        </p:txBody>
      </p:sp>
    </p:spTree>
    <p:extLst>
      <p:ext uri="{BB962C8B-B14F-4D97-AF65-F5344CB8AC3E}">
        <p14:creationId xmlns:p14="http://schemas.microsoft.com/office/powerpoint/2010/main" val="2290014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CC2314FA-25A0-08E3-41D0-9A3B847D39F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44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形 11">
            <a:extLst>
              <a:ext uri="{FF2B5EF4-FFF2-40B4-BE49-F238E27FC236}">
                <a16:creationId xmlns:a16="http://schemas.microsoft.com/office/drawing/2014/main" id="{AA05F767-7E62-EBEE-5A8F-8B675A615C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12661"/>
          <a:stretch/>
        </p:blipFill>
        <p:spPr>
          <a:xfrm>
            <a:off x="0" y="-6928"/>
            <a:ext cx="12192000" cy="6864927"/>
          </a:xfrm>
          <a:prstGeom prst="rect">
            <a:avLst/>
          </a:prstGeom>
        </p:spPr>
      </p:pic>
      <p:pic>
        <p:nvPicPr>
          <p:cNvPr id="13" name="图片 12" descr="基因中心-07">
            <a:extLst>
              <a:ext uri="{FF2B5EF4-FFF2-40B4-BE49-F238E27FC236}">
                <a16:creationId xmlns:a16="http://schemas.microsoft.com/office/drawing/2014/main" id="{39FE549A-945A-E669-813A-BDC96019B5F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l="52942"/>
          <a:stretch/>
        </p:blipFill>
        <p:spPr>
          <a:xfrm>
            <a:off x="441890" y="97364"/>
            <a:ext cx="1484919" cy="727827"/>
          </a:xfrm>
          <a:prstGeom prst="rect">
            <a:avLst/>
          </a:prstGeom>
        </p:spPr>
      </p:pic>
      <p:pic>
        <p:nvPicPr>
          <p:cNvPr id="4" name="图形 3">
            <a:extLst>
              <a:ext uri="{FF2B5EF4-FFF2-40B4-BE49-F238E27FC236}">
                <a16:creationId xmlns:a16="http://schemas.microsoft.com/office/drawing/2014/main" id="{3B710FC0-9463-3810-4BDA-B94FCEB9331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-1" r="31196" b="18959"/>
          <a:stretch/>
        </p:blipFill>
        <p:spPr>
          <a:xfrm>
            <a:off x="6567777" y="1925442"/>
            <a:ext cx="5624223" cy="4932557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0C9C9D28-FF36-E1B8-83F0-47BD32B4C178}"/>
              </a:ext>
            </a:extLst>
          </p:cNvPr>
          <p:cNvSpPr txBox="1"/>
          <p:nvPr/>
        </p:nvSpPr>
        <p:spPr>
          <a:xfrm>
            <a:off x="513328" y="2546017"/>
            <a:ext cx="11678672" cy="2006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200000"/>
              </a:lnSpc>
              <a:defRPr/>
            </a:pPr>
            <a:r>
              <a:rPr kumimoji="1" lang="zh-CN" altLang="en-US" sz="28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实验室汇报</a:t>
            </a:r>
            <a:endParaRPr kumimoji="1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CN" sz="1400" b="1" dirty="0">
              <a:solidFill>
                <a:prstClr val="whit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0" marR="0" lvl="0" indent="0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4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汇报单位：西湖实验室</a:t>
            </a:r>
            <a:endParaRPr kumimoji="1" lang="en-US" altLang="zh-CN" sz="1400" b="1" dirty="0">
              <a:solidFill>
                <a:prstClr val="whit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0" marR="0" lvl="0" indent="0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4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汇  报 人：</a:t>
            </a:r>
            <a:endParaRPr kumimoji="1" lang="en-US" altLang="zh-CN" sz="1400" b="1" dirty="0">
              <a:solidFill>
                <a:prstClr val="whit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0" marR="0" lvl="0" indent="0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4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2022</a:t>
            </a:r>
            <a:r>
              <a:rPr kumimoji="1" lang="zh-CN" altLang="en-US" sz="14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年</a:t>
            </a:r>
            <a:r>
              <a:rPr kumimoji="1" lang="en-US" altLang="zh-CN" sz="14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8</a:t>
            </a:r>
            <a:r>
              <a:rPr kumimoji="1" lang="zh-CN" altLang="en-US" sz="1400" b="1" dirty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2157191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1078796" y="5202315"/>
            <a:ext cx="4438704" cy="890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Clr>
                <a:srgbClr val="58A7BE"/>
              </a:buClr>
              <a:buFont typeface="Wingdings" panose="05000000000000000000" pitchFamily="2" charset="2"/>
              <a:buChar char="u"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聘任孙仁担任中心主任；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Clr>
                <a:srgbClr val="58A7BE"/>
              </a:buClr>
              <a:buFont typeface="Wingdings" panose="05000000000000000000" pitchFamily="2" charset="2"/>
              <a:buChar char="u"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应急医学研究中心主实验楼、行政楼启用；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Clr>
                <a:srgbClr val="58A7BE"/>
              </a:buClr>
              <a:buFont typeface="Wingdings" panose="05000000000000000000" pitchFamily="2" charset="2"/>
              <a:buChar char="u"/>
            </a:pPr>
            <a:r>
              <a:rPr lang="en-US" altLang="zh-CN" sz="12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P3</a:t>
            </a:r>
            <a:r>
              <a:rPr lang="zh-CN" altLang="en-US" sz="12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实验室列入国家发改委十四五规划清单，完成建设论证。</a:t>
            </a:r>
            <a:endParaRPr lang="en-US" altLang="zh-CN" sz="12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80834" y="4696617"/>
            <a:ext cx="2698174" cy="3774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lnSpc>
                <a:spcPct val="150000"/>
              </a:lnSpc>
              <a:spcAft>
                <a:spcPts val="0"/>
              </a:spcAft>
            </a:pPr>
            <a:r>
              <a:rPr lang="zh-CN" altLang="en-US" sz="1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扎实推进应急医学研究中心建设</a:t>
            </a:r>
            <a:endParaRPr lang="en-US" altLang="zh-CN" sz="14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70"/>
          <a:stretch>
            <a:fillRect/>
          </a:stretch>
        </p:blipFill>
        <p:spPr>
          <a:xfrm>
            <a:off x="1040112" y="1762460"/>
            <a:ext cx="3827249" cy="2384263"/>
          </a:xfrm>
          <a:prstGeom prst="rect">
            <a:avLst/>
          </a:prstGeom>
        </p:spPr>
      </p:pic>
      <p:sp>
        <p:nvSpPr>
          <p:cNvPr id="37" name="矩形 36"/>
          <p:cNvSpPr/>
          <p:nvPr/>
        </p:nvSpPr>
        <p:spPr>
          <a:xfrm>
            <a:off x="1040112" y="4146723"/>
            <a:ext cx="2159566" cy="3774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lnSpc>
                <a:spcPct val="150000"/>
              </a:lnSpc>
              <a:spcAft>
                <a:spcPts val="0"/>
              </a:spcAft>
            </a:pPr>
            <a:r>
              <a:rPr lang="zh-CN" altLang="en-US" sz="1400" b="1" dirty="0">
                <a:solidFill>
                  <a:srgbClr val="58A7B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应急医学研究中心实验室</a:t>
            </a:r>
            <a:endParaRPr lang="en-US" altLang="zh-CN" sz="1400" b="1" dirty="0">
              <a:solidFill>
                <a:srgbClr val="58A7B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6884C57B-E18C-25EE-8B4D-72D8EB502DA4}"/>
              </a:ext>
            </a:extLst>
          </p:cNvPr>
          <p:cNvGrpSpPr/>
          <p:nvPr/>
        </p:nvGrpSpPr>
        <p:grpSpPr>
          <a:xfrm>
            <a:off x="889793" y="1479291"/>
            <a:ext cx="378005" cy="502413"/>
            <a:chOff x="749293" y="1392311"/>
            <a:chExt cx="378005" cy="502413"/>
          </a:xfrm>
        </p:grpSpPr>
        <p:sp>
          <p:nvSpPr>
            <p:cNvPr id="9" name="六边形 8">
              <a:extLst>
                <a:ext uri="{FF2B5EF4-FFF2-40B4-BE49-F238E27FC236}">
                  <a16:creationId xmlns:a16="http://schemas.microsoft.com/office/drawing/2014/main" id="{8F74AF1B-4DDA-4771-B780-153F99AAB904}"/>
                </a:ext>
              </a:extLst>
            </p:cNvPr>
            <p:cNvSpPr/>
            <p:nvPr/>
          </p:nvSpPr>
          <p:spPr>
            <a:xfrm rot="16200000">
              <a:off x="719053" y="1486478"/>
              <a:ext cx="438486" cy="378005"/>
            </a:xfrm>
            <a:prstGeom prst="hexagon">
              <a:avLst/>
            </a:prstGeom>
            <a:solidFill>
              <a:srgbClr val="144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AB0DA3FE-C82A-D9B2-EA69-80AFDDCD55ED}"/>
                </a:ext>
              </a:extLst>
            </p:cNvPr>
            <p:cNvSpPr/>
            <p:nvPr/>
          </p:nvSpPr>
          <p:spPr>
            <a:xfrm>
              <a:off x="801276" y="1392311"/>
              <a:ext cx="311796" cy="4515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auto">
                <a:lnSpc>
                  <a:spcPct val="150000"/>
                </a:lnSpc>
                <a:spcAft>
                  <a:spcPts val="0"/>
                </a:spcAft>
              </a:pPr>
              <a:r>
                <a:rPr lang="en-US" altLang="zh-CN" b="1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3</a:t>
              </a:r>
              <a:r>
                <a:rPr lang="en-US" altLang="zh-CN" b="1" dirty="0">
                  <a:solidFill>
                    <a:srgbClr val="58A7BE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</a:p>
          </p:txBody>
        </p:sp>
      </p:grpSp>
      <p:sp>
        <p:nvSpPr>
          <p:cNvPr id="150" name="矩形 149">
            <a:extLst>
              <a:ext uri="{FF2B5EF4-FFF2-40B4-BE49-F238E27FC236}">
                <a16:creationId xmlns:a16="http://schemas.microsoft.com/office/drawing/2014/main" id="{D2AA4A42-EBAB-69EE-C3AE-281E604312B5}"/>
              </a:ext>
            </a:extLst>
          </p:cNvPr>
          <p:cNvSpPr/>
          <p:nvPr/>
        </p:nvSpPr>
        <p:spPr>
          <a:xfrm>
            <a:off x="6317581" y="226630"/>
            <a:ext cx="5874419" cy="457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8A7BE"/>
                </a:solidFill>
                <a:latin typeface="Agency FB" panose="020B0503020202020204" pitchFamily="34" charset="0"/>
                <a:ea typeface="造字工房尚黑（非商用）细长体" pitchFamily="50" charset="-122"/>
              </a:rPr>
              <a:t>PART 01   建设进展：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  <a:ea typeface="造字工房尚黑（非商用）细长体" pitchFamily="50" charset="-122"/>
              </a:rPr>
              <a:t>精心谋划组织</a:t>
            </a:r>
          </a:p>
        </p:txBody>
      </p:sp>
    </p:spTree>
    <p:extLst>
      <p:ext uri="{BB962C8B-B14F-4D97-AF65-F5344CB8AC3E}">
        <p14:creationId xmlns:p14="http://schemas.microsoft.com/office/powerpoint/2010/main" val="3317001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125</Words>
  <Application>Microsoft Office PowerPoint</Application>
  <PresentationFormat>宽屏</PresentationFormat>
  <Paragraphs>27</Paragraphs>
  <Slides>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等线</vt:lpstr>
      <vt:lpstr>微软雅黑</vt:lpstr>
      <vt:lpstr>微软雅黑</vt:lpstr>
      <vt:lpstr>Agency FB</vt:lpstr>
      <vt:lpstr>Arial</vt:lpstr>
      <vt:lpstr>Calibri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Qi ZHOU 周奇</cp:lastModifiedBy>
  <cp:revision>6</cp:revision>
  <dcterms:created xsi:type="dcterms:W3CDTF">2022-06-24T00:04:28Z</dcterms:created>
  <dcterms:modified xsi:type="dcterms:W3CDTF">2022-09-01T13:00:43Z</dcterms:modified>
</cp:coreProperties>
</file>